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312" r:id="rId4"/>
    <p:sldId id="257" r:id="rId5"/>
    <p:sldId id="262" r:id="rId6"/>
    <p:sldId id="322" r:id="rId7"/>
    <p:sldId id="323" r:id="rId8"/>
    <p:sldId id="317" r:id="rId9"/>
    <p:sldId id="319" r:id="rId10"/>
    <p:sldId id="318" r:id="rId11"/>
    <p:sldId id="324" r:id="rId12"/>
    <p:sldId id="316" r:id="rId13"/>
    <p:sldId id="327" r:id="rId14"/>
    <p:sldId id="328" r:id="rId15"/>
    <p:sldId id="329" r:id="rId16"/>
    <p:sldId id="335" r:id="rId17"/>
    <p:sldId id="326" r:id="rId18"/>
    <p:sldId id="331" r:id="rId19"/>
    <p:sldId id="332" r:id="rId20"/>
    <p:sldId id="330" r:id="rId21"/>
    <p:sldId id="333" r:id="rId22"/>
    <p:sldId id="297" r:id="rId23"/>
    <p:sldId id="287" r:id="rId24"/>
  </p:sldIdLst>
  <p:sldSz cx="11520170" cy="71989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FCF"/>
    <a:srgbClr val="FCE94F"/>
    <a:srgbClr val="EF2929"/>
    <a:srgbClr val="8AE234"/>
    <a:srgbClr val="D43330"/>
    <a:srgbClr val="FEB30B"/>
    <a:srgbClr val="2A3135"/>
    <a:srgbClr val="420A0A"/>
    <a:srgbClr val="851515"/>
    <a:srgbClr val="6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113" d="100"/>
          <a:sy n="113" d="100"/>
        </p:scale>
        <p:origin x="100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/>
              <a:t>安同校园行・河海大学站</a:t>
            </a: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B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B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8866576" cy="720090"/>
            <a:chOff x="2053087" y="1201546"/>
            <a:chExt cx="8119093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538729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rgbClr val="2A3135"/>
                  </a:solidFill>
                  <a:latin typeface="MiSans Medium" charset="-122"/>
                  <a:ea typeface="MiSans Medium" charset="-122"/>
                  <a:cs typeface="Open Sans" panose="020B0606030504020204" pitchFamily="2" charset="0"/>
                </a:rPr>
                <a:t>安同校园行・河海大学站</a:t>
              </a:r>
              <a:endParaRPr lang="zh-CN" altLang="en-US" sz="4000" dirty="0">
                <a:solidFill>
                  <a:srgbClr val="2A3135"/>
                </a:solidFill>
                <a:latin typeface="MiSans Medium" charset="-122"/>
                <a:ea typeface="MiSans Medium" charset="-122"/>
                <a:cs typeface="Open Sans" panose="020B0606030504020204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7473094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7615902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欢迎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only"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93665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rgbClr val="2A3135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157895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>
                <a:sym typeface="+mn-ea"/>
              </a:rPr>
              <a:t>安同校园行・河海大学站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5" y="1800225"/>
            <a:ext cx="8941435" cy="4500245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>
                <a:sym typeface="+mn-ea"/>
              </a:rPr>
              <a:t>安同校园行・河海大学站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>
                <a:sym typeface="+mn-ea"/>
              </a:rPr>
              <a:t>安同校园行・河海大学站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2862" y="378817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9" y="1206607"/>
            <a:ext cx="4824536" cy="4103761"/>
          </a:xfrm>
        </p:spPr>
        <p:txBody>
          <a:bodyPr anchor="t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12" name="矩形 11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>
                <a:sym typeface="+mn-ea"/>
              </a:rPr>
              <a:t>安同校园行・河海大学站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5976268" y="4517464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8" y="7128000"/>
            <a:ext cx="11520000" cy="72000"/>
            <a:chOff x="0" y="5607497"/>
            <a:chExt cx="11526032" cy="147546"/>
          </a:xfrm>
        </p:grpSpPr>
        <p:sp>
          <p:nvSpPr>
            <p:cNvPr id="8" name="矩形 7"/>
            <p:cNvSpPr/>
            <p:nvPr userDrawn="1"/>
          </p:nvSpPr>
          <p:spPr>
            <a:xfrm>
              <a:off x="0" y="5607497"/>
              <a:ext cx="2881269" cy="147546"/>
            </a:xfrm>
            <a:prstGeom prst="rect">
              <a:avLst/>
            </a:prstGeom>
            <a:solidFill>
              <a:srgbClr val="C9C1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72725" y="5607497"/>
              <a:ext cx="2889813" cy="147546"/>
            </a:xfrm>
            <a:prstGeom prst="rect">
              <a:avLst/>
            </a:prstGeom>
            <a:solidFill>
              <a:srgbClr val="198B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762538" y="5607497"/>
              <a:ext cx="2882225" cy="147546"/>
            </a:xfrm>
            <a:prstGeom prst="rect">
              <a:avLst/>
            </a:prstGeom>
            <a:solidFill>
              <a:srgbClr val="EAB9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644763" y="5607497"/>
              <a:ext cx="2881269" cy="147546"/>
            </a:xfrm>
            <a:prstGeom prst="rect">
              <a:avLst/>
            </a:prstGeom>
            <a:solidFill>
              <a:srgbClr val="CC191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zh-CN" altLang="en-US" dirty="0">
                <a:sym typeface="+mn-ea"/>
              </a:rPr>
              <a:t>安同校园行・河海大学站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899795" y="1800225"/>
            <a:ext cx="8953500" cy="450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moz-conduit.readthedocs.io/en/latest/phabricator-user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phabricator.services.mozilla.com/D231469" TargetMode="External"/><Relationship Id="rId1" Type="http://schemas.openxmlformats.org/officeDocument/2006/relationships/hyperlink" Target="https://bugzilla.mozilla.org/show_bug.cgi?id=194819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github.com/AOSC-Dev/aosc-os-abbs/commit/2363bde074570cc0fe9275a5abdad55a75ac5b6f" TargetMode="External"/><Relationship Id="rId1" Type="http://schemas.openxmlformats.org/officeDocument/2006/relationships/hyperlink" Target="https://bugzilla.mozilla.org/show_bug.cgi?id=1948207" TargetMode="Externa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github.com/loongson-community/areweloongyet" TargetMode="External"/><Relationship Id="rId3" Type="http://schemas.openxmlformats.org/officeDocument/2006/relationships/hyperlink" Target="https://github.com/loongson-community" TargetMode="External"/><Relationship Id="rId2" Type="http://schemas.openxmlformats.org/officeDocument/2006/relationships/hyperlink" Target="https://bbs.loongarch.org" TargetMode="External"/><Relationship Id="rId1" Type="http://schemas.openxmlformats.org/officeDocument/2006/relationships/hyperlink" Target="https://loongbbs.c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hyperlink" Target="https://areweloongyet.com" TargetMode="External"/><Relationship Id="rId1" Type="http://schemas.openxmlformats.org/officeDocument/2006/relationships/hyperlink" Target="https://github.com/xen0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/>
              <a:t>如何维护</a:t>
            </a:r>
            <a:r>
              <a:rPr lang="en-US" altLang="zh-CN"/>
              <a:t> Firefox </a:t>
            </a:r>
            <a:r>
              <a:rPr lang="zh-CN" altLang="en-US"/>
              <a:t>的架构适配</a:t>
            </a:r>
            <a:endParaRPr lang="zh-CN" altLang="en-US" kern="100" spc="-1000">
              <a:solidFill>
                <a:srgbClr val="FEB30B"/>
              </a:solidFill>
              <a:uFillTx/>
              <a:latin typeface="Smiley Sans Oblique" charset="-122"/>
              <a:ea typeface="Smiley Sans Oblique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en-US" altLang="zh-CN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  <a:latin typeface="Fira Code Light" charset="0"/>
                <a:cs typeface="Fira Code Light" charset="0"/>
              </a:rPr>
              <a:t>./mach build; git push; moz-phab</a:t>
            </a:r>
            <a:endParaRPr lang="en-US" altLang="zh-CN">
              <a:solidFill>
                <a:schemeClr val="tx1">
                  <a:lumMod val="95000"/>
                  <a:lumOff val="5000"/>
                  <a:alpha val="20000"/>
                </a:schemeClr>
              </a:solidFill>
              <a:latin typeface="Fira Code Light" charset="0"/>
              <a:cs typeface="Fira Cod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/>
              <a:t>王雪瑞</a:t>
            </a:r>
            <a:r>
              <a:rPr lang="en-US" altLang="zh-CN"/>
              <a:t> (</a:t>
            </a:r>
            <a:r>
              <a:rPr lang="en-US"/>
              <a:t>xen0n)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99795" y="5515610"/>
            <a:ext cx="6797675" cy="504190"/>
          </a:xfrm>
        </p:spPr>
        <p:txBody>
          <a:bodyPr>
            <a:normAutofit lnSpcReduction="10000"/>
          </a:bodyPr>
          <a:p>
            <a:r>
              <a:rPr lang="en-US" altLang="zh-CN">
                <a:sym typeface="+mn-ea"/>
              </a:rPr>
              <a:t>AOSC </a:t>
            </a:r>
            <a:r>
              <a:rPr lang="zh-CN" altLang="en-US">
                <a:sym typeface="+mn-ea"/>
              </a:rPr>
              <a:t>贡献者，《</a:t>
            </a:r>
            <a:r>
              <a:rPr lang="zh-CN" altLang="en-US" kern="100" spc="-6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咱</a:t>
            </a:r>
            <a:r>
              <a:rPr lang="zh-CN" altLang="en-US" kern="100" spc="-600">
                <a:solidFill>
                  <a:srgbClr val="D43330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龙</a:t>
            </a:r>
            <a:r>
              <a:rPr lang="zh-CN" altLang="en-US" kern="100" spc="-6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了吗？</a:t>
            </a:r>
            <a:r>
              <a:rPr lang="zh-CN" altLang="en-US">
                <a:sym typeface="+mn-ea"/>
              </a:rPr>
              <a:t>》主创</a:t>
            </a:r>
            <a:endParaRPr lang="en-US" altLang="zh-CN">
              <a:latin typeface="Smiley Sans Oblique" charset="-122"/>
              <a:ea typeface="Smiley Sans Oblique" charset="-122"/>
              <a:cs typeface="Smiley Sans Oblique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什么是维护？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第二部分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「维护」的两个视角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不宜将「制作」软件与「打包」软件混为一谈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正如「种菜」与「炒菜」大相迳庭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有时涉及矛盾需求的取舍，例如：是否捆绑（</a:t>
            </a:r>
            <a:r>
              <a:rPr lang="en-US" altLang="zh-CN">
                <a:sym typeface="+mn-ea"/>
              </a:rPr>
              <a:t>bundle</a:t>
            </a:r>
            <a:r>
              <a:rPr lang="zh-CN" altLang="en-US">
                <a:sym typeface="+mn-ea"/>
              </a:rPr>
              <a:t>）或静态链接依赖组件？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/>
              <a:t>但这两种工作是「软件维护」的一体两面</a:t>
            </a:r>
            <a:endParaRPr lang="zh-CN" altLang="en-US"/>
          </a:p>
          <a:p>
            <a:pPr lvl="1"/>
            <a:r>
              <a:rPr lang="zh-CN" altLang="en-US"/>
              <a:t>只做上游不打包：可能对下游打包者造成困扰</a:t>
            </a:r>
            <a:endParaRPr lang="zh-CN" altLang="en-US"/>
          </a:p>
          <a:p>
            <a:pPr lvl="1"/>
            <a:r>
              <a:rPr lang="zh-CN" altLang="en-US"/>
              <a:t>只打包不推上游：下游补丁集愈发沉重，维护不可持续</a:t>
            </a:r>
            <a:endParaRPr lang="zh-CN" altLang="en-US"/>
          </a:p>
          <a:p>
            <a:pPr lvl="1"/>
            <a:r>
              <a:rPr lang="zh-CN" altLang="en-US"/>
              <a:t>应保持开放心态，持续学习，尽量做到协调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上游视角的「维护」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好比「种菜」</a:t>
            </a:r>
            <a:endParaRPr lang="zh-CN" altLang="en-US"/>
          </a:p>
          <a:p>
            <a:pPr lvl="1"/>
            <a:r>
              <a:rPr lang="zh-CN" altLang="en-US" sz="2400"/>
              <a:t>关注点在于品种、</a:t>
            </a:r>
            <a:r>
              <a:rPr lang="zh-CN" altLang="en-US"/>
              <a:t>农技、产品作为菜的各项指标等等</a:t>
            </a:r>
            <a:endParaRPr lang="zh-CN" altLang="en-US"/>
          </a:p>
          <a:p>
            <a:r>
              <a:rPr lang="zh-CN" altLang="en-US"/>
              <a:t>实现需求：新功能、需求变更；性能、安全等方面</a:t>
            </a:r>
            <a:endParaRPr lang="zh-CN" altLang="en-US"/>
          </a:p>
          <a:p>
            <a:r>
              <a:rPr lang="zh-CN" altLang="en-US"/>
              <a:t>软件工程：重构；质量保障；</a:t>
            </a:r>
            <a:r>
              <a:rPr lang="en-US" altLang="zh-CN"/>
              <a:t>CI/CD etc.</a:t>
            </a:r>
            <a:endParaRPr lang="zh-CN" altLang="en-US"/>
          </a:p>
          <a:p>
            <a:r>
              <a:rPr lang="zh-CN" altLang="en-US"/>
              <a:t>支持承诺：哪些工况下发现的问题才算作问题；已发布的版本维护多久</a:t>
            </a:r>
            <a:r>
              <a:rPr lang="en-US" altLang="zh-CN"/>
              <a:t> etc.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打包人视角的「维护」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好比「炒菜」</a:t>
            </a:r>
            <a:endParaRPr lang="zh-CN" altLang="en-US"/>
          </a:p>
          <a:p>
            <a:pPr lvl="1"/>
            <a:r>
              <a:rPr lang="zh-CN" altLang="en-US"/>
              <a:t>关注点在于本店面向什么食客群体，进而以何种烹饪技法将手头的原材料做出预期的味型</a:t>
            </a:r>
            <a:endParaRPr lang="zh-CN" altLang="en-US"/>
          </a:p>
          <a:p>
            <a:pPr lvl="0"/>
            <a:r>
              <a:rPr lang="zh-CN" altLang="en-US"/>
              <a:t>配置：启用应该启用的，禁用应该禁用的</a:t>
            </a:r>
            <a:endParaRPr lang="zh-CN" altLang="en-US"/>
          </a:p>
          <a:p>
            <a:pPr lvl="0"/>
            <a:r>
              <a:rPr lang="zh-CN" altLang="en-US"/>
              <a:t>缝补：补充我需要考虑而上游没考虑到的</a:t>
            </a:r>
            <a:endParaRPr lang="zh-CN" altLang="en-US"/>
          </a:p>
          <a:p>
            <a:pPr lvl="1"/>
            <a:r>
              <a:rPr lang="zh-CN" altLang="en-US"/>
              <a:t>上游捆绑</a:t>
            </a:r>
            <a:r>
              <a:rPr lang="en-US" altLang="zh-CN"/>
              <a:t> (bundle) </a:t>
            </a:r>
            <a:r>
              <a:rPr lang="zh-CN" altLang="en-US"/>
              <a:t>依赖库，而我必须引用系统里的</a:t>
            </a:r>
            <a:endParaRPr lang="zh-CN" altLang="en-US"/>
          </a:p>
          <a:p>
            <a:pPr lvl="1"/>
            <a:r>
              <a:rPr lang="zh-CN" altLang="en-US"/>
              <a:t>上游不支持某个平台</a:t>
            </a:r>
            <a:r>
              <a:rPr lang="en-US" altLang="zh-CN"/>
              <a:t>/</a:t>
            </a:r>
            <a:r>
              <a:rPr lang="zh-CN" altLang="en-US"/>
              <a:t>支持有小问题，而我必须完美支持</a:t>
            </a:r>
            <a:endParaRPr lang="zh-CN" altLang="en-US"/>
          </a:p>
          <a:p>
            <a:pPr lvl="1"/>
            <a:r>
              <a:rPr lang="zh-CN" altLang="en-US"/>
              <a:t>上游的</a:t>
            </a:r>
            <a:r>
              <a:rPr lang="en-US" altLang="zh-CN"/>
              <a:t> A </a:t>
            </a:r>
            <a:r>
              <a:rPr lang="zh-CN" altLang="en-US"/>
              <a:t>功能只能搭配</a:t>
            </a:r>
            <a:r>
              <a:rPr lang="en-US" altLang="zh-CN"/>
              <a:t> X </a:t>
            </a:r>
            <a:r>
              <a:rPr lang="zh-CN" altLang="en-US"/>
              <a:t>库，而我只有跟</a:t>
            </a:r>
            <a:r>
              <a:rPr lang="en-US" altLang="zh-CN"/>
              <a:t> X 95% </a:t>
            </a:r>
            <a:r>
              <a:rPr lang="zh-CN" altLang="en-US"/>
              <a:t>像的</a:t>
            </a:r>
            <a:r>
              <a:rPr lang="en-US" altLang="zh-CN"/>
              <a:t> Y</a:t>
            </a:r>
            <a:endParaRPr lang="zh-CN" altLang="en-US"/>
          </a:p>
          <a:p>
            <a:pPr lvl="0"/>
            <a:r>
              <a:rPr lang="zh-CN" altLang="en-US"/>
              <a:t>跟进版本更新，维护下游补丁集：「菜谱」</a:t>
            </a:r>
            <a:r>
              <a:rPr lang="en-US" altLang="zh-CN"/>
              <a:t>(recipe)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打包人需要具备的素质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沟通能力！</a:t>
            </a:r>
            <a:endParaRPr lang="zh-CN" altLang="en-US"/>
          </a:p>
          <a:p>
            <a:pPr lvl="1"/>
            <a:r>
              <a:rPr lang="zh-CN" altLang="en-US"/>
              <a:t>肯定要改东西，啥都不用改就能用的话，打包人都失业了</a:t>
            </a:r>
            <a:endParaRPr lang="zh-CN" altLang="en-US"/>
          </a:p>
          <a:p>
            <a:pPr lvl="1"/>
            <a:r>
              <a:rPr lang="zh-CN" altLang="en-US"/>
              <a:t>叫别人改东西约等于叫人承认自己错了，迟早会遇到矛盾</a:t>
            </a:r>
            <a:endParaRPr lang="zh-CN" altLang="en-US"/>
          </a:p>
          <a:p>
            <a:r>
              <a:rPr lang="zh-CN" altLang="en-US"/>
              <a:t>快速了解陌生的上游项目</a:t>
            </a:r>
            <a:endParaRPr lang="zh-CN" altLang="en-US"/>
          </a:p>
          <a:p>
            <a:pPr lvl="1"/>
            <a:r>
              <a:rPr lang="zh-CN" altLang="en-US"/>
              <a:t>技术栈</a:t>
            </a:r>
            <a:r>
              <a:rPr lang="en-US" altLang="zh-CN"/>
              <a:t> &amp; </a:t>
            </a:r>
            <a:r>
              <a:rPr lang="zh-CN" altLang="en-US"/>
              <a:t>架构、构建系统、关键组件的业务逻辑</a:t>
            </a:r>
            <a:endParaRPr lang="zh-CN" altLang="en-US"/>
          </a:p>
          <a:p>
            <a:pPr lvl="1"/>
            <a:r>
              <a:rPr lang="zh-CN" altLang="en-US"/>
              <a:t>在这个项目办事的正规流程</a:t>
            </a:r>
            <a:endParaRPr lang="zh-CN" altLang="en-US"/>
          </a:p>
          <a:p>
            <a:pPr lvl="0"/>
            <a:r>
              <a:rPr lang="zh-CN" altLang="en-US"/>
              <a:t>熟悉目标平台与发行版的各种技术规范</a:t>
            </a:r>
            <a:endParaRPr lang="zh-CN" altLang="en-US"/>
          </a:p>
          <a:p>
            <a:pPr lvl="1"/>
            <a:r>
              <a:rPr lang="zh-CN" altLang="en-US"/>
              <a:t>并且知道它们制定出来是为了追求或者防止什么，这样才能避免教条主义，进而保障用户体验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为何建议打包人把补丁推上游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问题一般都有共性，架构</a:t>
            </a:r>
            <a:r>
              <a:rPr lang="en-US" altLang="zh-CN"/>
              <a:t>/</a:t>
            </a:r>
            <a:r>
              <a:rPr lang="zh-CN" altLang="en-US"/>
              <a:t>平台适配问题尤其如此</a:t>
            </a:r>
            <a:endParaRPr lang="zh-CN" altLang="en-US"/>
          </a:p>
          <a:p>
            <a:pPr lvl="1"/>
            <a:r>
              <a:rPr lang="zh-CN" altLang="en-US"/>
              <a:t>只有在这个架构</a:t>
            </a:r>
            <a:r>
              <a:rPr lang="en-US" altLang="zh-CN"/>
              <a:t>/</a:t>
            </a:r>
            <a:r>
              <a:rPr lang="zh-CN" altLang="en-US"/>
              <a:t>平台才会遇到</a:t>
            </a:r>
            <a:endParaRPr lang="zh-CN" altLang="en-US"/>
          </a:p>
          <a:p>
            <a:pPr lvl="1"/>
            <a:r>
              <a:rPr lang="zh-CN" altLang="en-US"/>
              <a:t>不发声则问题难以得到关注、解决</a:t>
            </a:r>
            <a:endParaRPr lang="zh-CN" altLang="en-US"/>
          </a:p>
          <a:p>
            <a:pPr lvl="0"/>
            <a:r>
              <a:rPr lang="zh-CN" altLang="en-US" sz="2800"/>
              <a:t>降低下游持续维护工作量</a:t>
            </a:r>
            <a:endParaRPr lang="zh-CN" altLang="en-US"/>
          </a:p>
          <a:p>
            <a:pPr lvl="0"/>
            <a:r>
              <a:rPr lang="zh-CN" altLang="en-US"/>
              <a:t>惠及所有相关发行版及用户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为龙架构</a:t>
            </a:r>
            <a:r>
              <a:rPr lang="en-US" altLang="zh-CN"/>
              <a:t> Firefox </a:t>
            </a:r>
            <a:r>
              <a:rPr lang="zh-CN" altLang="en-US"/>
              <a:t>做些优化！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实战解析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一些知识铺垫：</a:t>
            </a:r>
            <a:r>
              <a:rPr altLang="zh-CN"/>
              <a:t>Firefox</a:t>
            </a:r>
            <a:endParaRPr altLang="zh-C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Firefox </a:t>
            </a:r>
            <a:r>
              <a:rPr lang="zh-CN" altLang="en-US"/>
              <a:t>的主线代码仓库叫</a:t>
            </a:r>
            <a:r>
              <a:rPr lang="en-US" altLang="zh-CN"/>
              <a:t> mozilla-central</a:t>
            </a:r>
            <a:endParaRPr lang="en-US" altLang="zh-CN"/>
          </a:p>
          <a:p>
            <a:r>
              <a:rPr lang="zh-CN" altLang="en-US"/>
              <a:t>方便的</a:t>
            </a:r>
            <a:r>
              <a:rPr lang="en-US" altLang="zh-CN"/>
              <a:t> N </a:t>
            </a:r>
            <a:r>
              <a:rPr lang="zh-CN" altLang="en-US"/>
              <a:t>合</a:t>
            </a:r>
            <a:r>
              <a:rPr lang="en-US" altLang="zh-CN"/>
              <a:t> 1 </a:t>
            </a:r>
            <a:r>
              <a:rPr lang="zh-CN" altLang="en-US"/>
              <a:t>仓库叫</a:t>
            </a:r>
            <a:r>
              <a:rPr lang="en-US" altLang="zh-CN"/>
              <a:t> mozilla-unified</a:t>
            </a:r>
            <a:endParaRPr lang="en-US" altLang="zh-CN"/>
          </a:p>
          <a:p>
            <a:r>
              <a:rPr lang="zh-CN"/>
              <a:t>以上</a:t>
            </a:r>
            <a:r>
              <a:rPr lang="zh-CN" altLang="en-US"/>
              <a:t>仓库可以用</a:t>
            </a:r>
            <a:r>
              <a:rPr lang="en-US" altLang="zh-CN"/>
              <a:t> hg </a:t>
            </a:r>
            <a:r>
              <a:rPr lang="zh-CN" altLang="en-US"/>
              <a:t>也可以用</a:t>
            </a:r>
            <a:r>
              <a:rPr lang="en-US" altLang="zh-CN"/>
              <a:t> git </a:t>
            </a:r>
            <a:r>
              <a:rPr lang="zh-CN" altLang="en-US"/>
              <a:t>访问</a:t>
            </a:r>
            <a:endParaRPr lang="zh-CN" altLang="en-US"/>
          </a:p>
          <a:p>
            <a:r>
              <a:rPr lang="en-US" altLang="zh-CN"/>
              <a:t>Firefox </a:t>
            </a:r>
            <a:r>
              <a:rPr lang="zh-CN" altLang="en-US"/>
              <a:t>的构建系统是自家的，基于</a:t>
            </a:r>
            <a:r>
              <a:rPr lang="en-US" altLang="zh-CN"/>
              <a:t> Python </a:t>
            </a:r>
            <a:r>
              <a:rPr lang="zh-CN" altLang="en-US"/>
              <a:t>的</a:t>
            </a:r>
            <a:r>
              <a:rPr lang="en-US" altLang="zh-CN"/>
              <a:t> mozbuild</a:t>
            </a:r>
            <a:endParaRPr lang="en-US" altLang="zh-CN"/>
          </a:p>
          <a:p>
            <a:r>
              <a:rPr lang="en-US" altLang="zh-CN"/>
              <a:t>Firefox </a:t>
            </a:r>
            <a:r>
              <a:rPr lang="zh-CN" altLang="en-US"/>
              <a:t>依赖很多第三方组件</a:t>
            </a:r>
            <a:endParaRPr lang="zh-CN" altLang="en-US"/>
          </a:p>
          <a:p>
            <a:r>
              <a:rPr lang="zh-CN" altLang="en-US"/>
              <a:t>补丁提交流程在</a:t>
            </a:r>
            <a:r>
              <a:rPr lang="zh-CN" altLang="en-US">
                <a:hlinkClick r:id="rId1" tooltip="" action="ppaction://hlinkfile"/>
              </a:rPr>
              <a:t>这里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一些知识铺垫：龙架构</a:t>
            </a:r>
            <a:r>
              <a:rPr altLang="zh-CN"/>
              <a:t> (LoongArch)</a:t>
            </a:r>
            <a:endParaRPr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是一种精简指令集，能看出有其他精简指令集的影响，但和它们都不一样</a:t>
            </a:r>
            <a:endParaRPr lang="zh-CN" altLang="en-US"/>
          </a:p>
          <a:p>
            <a:r>
              <a:rPr lang="zh-CN" altLang="en-US"/>
              <a:t>由基础指令集与可选的几个扩展组成</a:t>
            </a:r>
            <a:endParaRPr lang="zh-CN" altLang="en-US"/>
          </a:p>
          <a:p>
            <a:pPr lvl="1"/>
            <a:r>
              <a:rPr lang="en-US" altLang="zh-CN"/>
              <a:t>LSX = Loongson SIMD eXtension, 128-bit SIMD</a:t>
            </a:r>
            <a:endParaRPr lang="en-US" altLang="zh-CN"/>
          </a:p>
          <a:p>
            <a:pPr lvl="1"/>
            <a:r>
              <a:rPr lang="en-US" altLang="zh-CN"/>
              <a:t>LASX = Loongson Advanced SIMD eXtension, 256-bit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hlinkClick r:id="rId1" tooltip="" action="ppaction://hlinkfile"/>
              </a:rPr>
              <a:t>案例一</a:t>
            </a:r>
            <a:r>
              <a:rPr lang="zh-CN" altLang="en-US"/>
              <a:t>：停止因噎废食</a:t>
            </a:r>
            <a:endParaRPr lang="en-US" altLang="zh-C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注意到先前</a:t>
            </a:r>
            <a:r>
              <a:rPr lang="zh-CN"/>
              <a:t>的</a:t>
            </a:r>
            <a:r>
              <a:rPr lang="zh-CN" altLang="en-US"/>
              <a:t>补丁集在</a:t>
            </a:r>
            <a:r>
              <a:rPr lang="en-US" altLang="zh-CN"/>
              <a:t> Firefox 135 </a:t>
            </a:r>
            <a:r>
              <a:rPr lang="zh-CN" altLang="en-US"/>
              <a:t>打不上了</a:t>
            </a:r>
            <a:endParaRPr lang="zh-CN" altLang="en-US"/>
          </a:p>
          <a:p>
            <a:pPr lvl="1"/>
            <a:r>
              <a:rPr lang="en-US">
                <a:latin typeface="Fira Code" charset="0"/>
                <a:cs typeface="Fira Code" charset="0"/>
                <a:sym typeface="+mn-ea"/>
              </a:rPr>
              <a:t>git blame</a:t>
            </a:r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定位问题原因</a:t>
            </a:r>
            <a:endParaRPr lang="zh-CN" altLang="en-US"/>
          </a:p>
          <a:p>
            <a:r>
              <a:rPr lang="zh-CN" altLang="en-US"/>
              <a:t>发现有人把</a:t>
            </a:r>
            <a:r>
              <a:rPr lang="en-US" altLang="zh-CN"/>
              <a:t> libpng </a:t>
            </a:r>
            <a:r>
              <a:rPr lang="zh-CN" altLang="en-US"/>
              <a:t>的</a:t>
            </a:r>
            <a:r>
              <a:rPr lang="en-US" altLang="zh-CN"/>
              <a:t> LSX </a:t>
            </a:r>
            <a:r>
              <a:rPr lang="zh-CN" altLang="en-US"/>
              <a:t>优化</a:t>
            </a:r>
            <a:r>
              <a:rPr lang="zh-CN" altLang="en-US">
                <a:hlinkClick r:id="rId2" tooltip="" action="ppaction://hlinkfile"/>
              </a:rPr>
              <a:t>禁用了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理解动机：此人关注的是修复编译，暂且无暇顾及性能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/>
              <a:t>寻找共同立场：既要正常构建，也要性能</a:t>
            </a:r>
            <a:endParaRPr lang="zh-CN" altLang="en-US"/>
          </a:p>
          <a:p>
            <a:pPr lvl="1"/>
            <a:r>
              <a:rPr lang="zh-CN" altLang="en-US"/>
              <a:t>不禁用</a:t>
            </a:r>
            <a:r>
              <a:rPr lang="en-US" altLang="zh-CN"/>
              <a:t> LSX </a:t>
            </a:r>
            <a:r>
              <a:rPr lang="zh-CN" altLang="en-US"/>
              <a:t>优化的话怎么失败的？表象为缺少函数实现</a:t>
            </a:r>
            <a:endParaRPr lang="zh-CN" altLang="en-US"/>
          </a:p>
          <a:p>
            <a:pPr lvl="1"/>
            <a:r>
              <a:rPr lang="en-US" altLang="zh-CN"/>
              <a:t>Firefox </a:t>
            </a:r>
            <a:r>
              <a:rPr lang="zh-CN" altLang="en-US"/>
              <a:t>的第三方依赖管理机制：复制，但是有选择性</a:t>
            </a:r>
            <a:endParaRPr lang="zh-CN" altLang="en-US"/>
          </a:p>
          <a:p>
            <a:pPr lvl="2"/>
            <a:r>
              <a:rPr lang="zh-CN" altLang="en-US"/>
              <a:t>根因：上一个升级</a:t>
            </a:r>
            <a:r>
              <a:rPr lang="en-US" altLang="zh-CN"/>
              <a:t> libpng </a:t>
            </a:r>
            <a:r>
              <a:rPr lang="zh-CN" altLang="en-US"/>
              <a:t>版本的人没有把龙架构优化的源码带进来</a:t>
            </a:r>
            <a:endParaRPr lang="zh-CN" altLang="en-US"/>
          </a:p>
          <a:p>
            <a:pPr lvl="0"/>
            <a:r>
              <a:rPr lang="zh-CN" altLang="en-US"/>
              <a:t>解决方案：修复</a:t>
            </a:r>
            <a:r>
              <a:rPr lang="en-US" altLang="zh-CN"/>
              <a:t> libpng </a:t>
            </a:r>
            <a:r>
              <a:rPr lang="zh-CN" altLang="en-US"/>
              <a:t>代码同步配置，补充遗漏的文件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叠甲环节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观点部分的内容仅代表个人立场</a:t>
            </a:r>
            <a:endParaRPr lang="zh-CN" altLang="en-US"/>
          </a:p>
          <a:p>
            <a:pPr lvl="0"/>
            <a:r>
              <a:rPr lang="zh-CN" altLang="en-US"/>
              <a:t>所有需要提及具体公司、商标的场合，均出于善意与语言组织必要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hlinkClick r:id="rId1" tooltip="" action="ppaction://hlinkfile"/>
              </a:rPr>
              <a:t>案例二</a:t>
            </a:r>
            <a:r>
              <a:rPr lang="zh-CN" altLang="en-US"/>
              <a:t>：启用</a:t>
            </a:r>
            <a:r>
              <a:rPr altLang="zh-CN"/>
              <a:t> WebRTC </a:t>
            </a:r>
            <a:r>
              <a:rPr lang="zh-CN" altLang="en-US"/>
              <a:t>的正确姿势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AOSC OS </a:t>
            </a:r>
            <a:r>
              <a:rPr lang="zh-CN" altLang="en-US">
                <a:hlinkClick r:id="rId2" tooltip="" action="ppaction://hlinkfile"/>
              </a:rPr>
              <a:t>早期</a:t>
            </a:r>
            <a:r>
              <a:rPr lang="en-US" altLang="zh-CN"/>
              <a:t> (2023.12) </a:t>
            </a:r>
            <a:r>
              <a:rPr lang="zh-CN" altLang="en-US"/>
              <a:t>即为龙架构</a:t>
            </a:r>
            <a:r>
              <a:rPr lang="en-US" altLang="zh-CN"/>
              <a:t> Firefox </a:t>
            </a:r>
            <a:r>
              <a:rPr lang="zh-CN" altLang="en-US"/>
              <a:t>启用了</a:t>
            </a:r>
            <a:r>
              <a:rPr lang="en-US" altLang="zh-CN"/>
              <a:t> WebRTC</a:t>
            </a:r>
            <a:endParaRPr lang="en-US" altLang="zh-CN"/>
          </a:p>
          <a:p>
            <a:pPr lvl="1"/>
            <a:r>
              <a:rPr lang="zh-CN" altLang="en-US" sz="2400"/>
              <a:t>但是后续发现维护不便，观察补丁，改动的</a:t>
            </a:r>
            <a:r>
              <a:rPr lang="en-US" altLang="zh-CN" sz="2400"/>
              <a:t> moz.build </a:t>
            </a:r>
            <a:r>
              <a:rPr lang="zh-CN" altLang="en-US" sz="2400"/>
              <a:t>文件是自动生成的！</a:t>
            </a:r>
            <a:endParaRPr lang="en-US"/>
          </a:p>
          <a:p>
            <a:r>
              <a:rPr lang="en-US"/>
              <a:t>Firefox </a:t>
            </a:r>
            <a:r>
              <a:rPr lang="zh-CN" altLang="en-US"/>
              <a:t>对</a:t>
            </a:r>
            <a:r>
              <a:rPr lang="en-US" altLang="zh-CN"/>
              <a:t> </a:t>
            </a:r>
            <a:r>
              <a:rPr lang="en-US"/>
              <a:t>libwebrtc </a:t>
            </a:r>
            <a:r>
              <a:rPr lang="zh-CN" altLang="en-US"/>
              <a:t>的集成方式</a:t>
            </a:r>
            <a:endParaRPr lang="en-US"/>
          </a:p>
          <a:p>
            <a:pPr lvl="1"/>
            <a:r>
              <a:rPr lang="zh-CN" altLang="en-US"/>
              <a:t>也是第三方组件，来自</a:t>
            </a:r>
            <a:r>
              <a:rPr lang="en-US" altLang="zh-CN"/>
              <a:t> Chromium</a:t>
            </a:r>
            <a:r>
              <a:rPr lang="zh-CN" altLang="en-US"/>
              <a:t>，原本采用</a:t>
            </a:r>
            <a:r>
              <a:rPr lang="en-US" altLang="zh-CN"/>
              <a:t> GN </a:t>
            </a:r>
            <a:r>
              <a:rPr lang="zh-CN" altLang="en-US"/>
              <a:t>构建</a:t>
            </a:r>
            <a:endParaRPr lang="zh-CN" altLang="en-US"/>
          </a:p>
          <a:p>
            <a:pPr lvl="1"/>
            <a:r>
              <a:rPr lang="zh-CN" altLang="en-US"/>
              <a:t>检索资料，发现它的</a:t>
            </a:r>
            <a:r>
              <a:rPr lang="en-US" altLang="zh-CN"/>
              <a:t> </a:t>
            </a:r>
            <a:r>
              <a:rPr lang="en-US" altLang="zh-CN">
                <a:latin typeface="Fira Code" charset="0"/>
                <a:cs typeface="Fira Code" charset="0"/>
              </a:rPr>
              <a:t>moz.build</a:t>
            </a:r>
            <a:r>
              <a:rPr lang="en-US" altLang="zh-CN"/>
              <a:t> </a:t>
            </a:r>
            <a:r>
              <a:rPr lang="zh-CN" altLang="en-US"/>
              <a:t>文件是自动生成的</a:t>
            </a:r>
            <a:endParaRPr lang="zh-CN" altLang="en-US"/>
          </a:p>
          <a:p>
            <a:pPr lvl="2"/>
            <a:r>
              <a:rPr lang="zh-CN" altLang="en-US"/>
              <a:t>根因：该生成器不知道有龙架构</a:t>
            </a:r>
            <a:endParaRPr lang="zh-CN" altLang="en-US"/>
          </a:p>
          <a:p>
            <a:pPr lvl="0"/>
            <a:r>
              <a:rPr lang="zh-CN" altLang="en-US"/>
              <a:t>解决方案：为</a:t>
            </a:r>
            <a:r>
              <a:rPr lang="en-US" altLang="zh-CN"/>
              <a:t> mozbuild GN </a:t>
            </a:r>
            <a:r>
              <a:rPr lang="zh-CN" altLang="en-US"/>
              <a:t>处理器增加龙架构支持，更新</a:t>
            </a:r>
            <a:r>
              <a:rPr lang="en-US" altLang="zh-CN"/>
              <a:t> libwebrtc moz.build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后记：如何与龙友们建立联系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论坛</a:t>
            </a:r>
            <a:endParaRPr lang="zh-CN" altLang="en-US"/>
          </a:p>
          <a:p>
            <a:pPr lvl="1"/>
            <a:r>
              <a:rPr lang="zh-CN" altLang="en-US"/>
              <a:t>「龙芯爱好者社区」：</a:t>
            </a:r>
            <a:r>
              <a:rPr lang="en-US" altLang="zh-CN">
                <a:hlinkClick r:id="rId1" tooltip="" action="ppaction://hlinkfile"/>
              </a:rPr>
              <a:t>https://loongbbs.cn</a:t>
            </a:r>
            <a:endParaRPr lang="en-US" altLang="zh-CN">
              <a:hlinkClick r:id="rId1" tooltip="" action="ppaction://hlinkfile"/>
            </a:endParaRPr>
          </a:p>
          <a:p>
            <a:pPr lvl="1"/>
            <a:r>
              <a:rPr lang="zh-CN" altLang="en-US"/>
              <a:t>龙架构非官方开源社区：</a:t>
            </a:r>
            <a:r>
              <a:rPr lang="en-US" altLang="zh-CN">
                <a:hlinkClick r:id="rId2" tooltip="" action="ppaction://hlinkfile"/>
              </a:rPr>
              <a:t>https://bbs.loongarch.org</a:t>
            </a:r>
            <a:endParaRPr lang="zh-CN" altLang="en-US"/>
          </a:p>
          <a:p>
            <a:r>
              <a:rPr lang="en-US" altLang="zh-CN"/>
              <a:t>GitHub </a:t>
            </a:r>
            <a:r>
              <a:rPr lang="en-US">
                <a:hlinkClick r:id="rId3" action="ppaction://hlinkfile"/>
              </a:rPr>
              <a:t>@loongson-community</a:t>
            </a:r>
            <a:endParaRPr lang="en-US">
              <a:hlinkClick r:id="rId3" action="ppaction://hlinkfile"/>
            </a:endParaRPr>
          </a:p>
          <a:p>
            <a:pPr lvl="1"/>
            <a:r>
              <a:rPr lang="zh-CN" altLang="en-US" kern="100" spc="-75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咱</a:t>
            </a:r>
            <a:r>
              <a:rPr lang="zh-CN" altLang="en-US" kern="100" spc="-750">
                <a:solidFill>
                  <a:srgbClr val="D43330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龙</a:t>
            </a:r>
            <a:r>
              <a:rPr lang="zh-CN" altLang="en-US" kern="100" spc="-75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了吗</a:t>
            </a:r>
            <a:r>
              <a:rPr altLang="zh-CN" kern="1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?</a:t>
            </a:r>
            <a:r>
              <a:rPr lang="en-US" altLang="zh-CN">
                <a:sym typeface="+mn-ea"/>
              </a:rPr>
              <a:t> </a:t>
            </a:r>
            <a:r>
              <a:rPr lang="en-US" altLang="zh-CN">
                <a:sym typeface="+mn-ea"/>
                <a:hlinkClick r:id="rId4" action="ppaction://hlinkfile"/>
              </a:rPr>
              <a:t>areweloongyet</a:t>
            </a:r>
            <a:endParaRPr lang="en-US">
              <a:hlinkClick r:id="rId3" action="ppaction://hlinkfile"/>
            </a:endParaRPr>
          </a:p>
          <a:p>
            <a:pPr lvl="1"/>
            <a:r>
              <a:rPr lang="zh-CN" altLang="en-US"/>
              <a:t>跨项目协作讨论区</a:t>
            </a:r>
            <a:r>
              <a:rPr lang="en-US" altLang="zh-CN"/>
              <a:t> </a:t>
            </a:r>
            <a:r>
              <a:rPr lang="en-US" altLang="zh-CN">
                <a:hlinkClick r:id="rId4" action="ppaction://hlinkfile"/>
              </a:rPr>
              <a:t>discussions</a:t>
            </a:r>
            <a:endParaRPr lang="en-US" altLang="zh-CN">
              <a:hlinkClick r:id="rId4" action="ppaction://hlinkfile"/>
            </a:endParaRPr>
          </a:p>
          <a:p>
            <a:pPr lvl="2"/>
            <a:r>
              <a:rPr lang="zh-CN" altLang="en-US">
                <a:sym typeface="+mn-ea"/>
              </a:rPr>
              <a:t>具体项目的龙架构相关事项，一般优先在相应项目讨论，并在此处</a:t>
            </a:r>
            <a:r>
              <a:rPr lang="zh-CN" altLang="en-US"/>
              <a:t>建立跟踪工单，这样圈子里的人都能看到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en-US" altLang="zh-CN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感谢您能听完！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我是谁？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795" y="1800225"/>
            <a:ext cx="5440045" cy="4568190"/>
          </a:xfrm>
        </p:spPr>
        <p:txBody>
          <a:bodyPr/>
          <a:p>
            <a:r>
              <a:rPr lang="en-US"/>
              <a:t>GitHub </a:t>
            </a:r>
            <a:r>
              <a:rPr lang="en-US">
                <a:latin typeface="Fira Code" charset="0"/>
                <a:cs typeface="Fira Code" charset="0"/>
                <a:hlinkClick r:id="rId1" action="ppaction://hlinkfile"/>
              </a:rPr>
              <a:t>@xen0n</a:t>
            </a:r>
            <a:endParaRPr lang="en-US"/>
          </a:p>
          <a:p>
            <a:r>
              <a:rPr lang="en-US" altLang="zh-CN"/>
              <a:t>FLOSS </a:t>
            </a:r>
            <a:r>
              <a:rPr lang="zh-CN" altLang="en-US"/>
              <a:t>贡献者，</a:t>
            </a:r>
            <a:r>
              <a:rPr lang="zh-CN" altLang="en-US">
                <a:sym typeface="+mn-ea"/>
              </a:rPr>
              <a:t>爱折腾</a:t>
            </a:r>
            <a:endParaRPr lang="zh-CN" altLang="en-US">
              <a:sym typeface="+mn-ea"/>
            </a:endParaRPr>
          </a:p>
          <a:p>
            <a:pPr lvl="1"/>
            <a:r>
              <a:rPr lang="en-US" altLang="zh-CN">
                <a:sym typeface="+mn-ea"/>
              </a:rPr>
              <a:t>AOSC </a:t>
            </a:r>
            <a:r>
              <a:rPr lang="zh-CN" altLang="en-US">
                <a:sym typeface="+mn-ea"/>
              </a:rPr>
              <a:t>贡献者</a:t>
            </a:r>
            <a:endParaRPr lang="zh-CN" altLang="en-US"/>
          </a:p>
          <a:p>
            <a:pPr lvl="1"/>
            <a:r>
              <a:rPr lang="en-US" altLang="zh-CN"/>
              <a:t>Gentoo </a:t>
            </a:r>
            <a:r>
              <a:rPr lang="zh-CN" altLang="en-US"/>
              <a:t>开发者</a:t>
            </a:r>
            <a:endParaRPr lang="zh-CN" altLang="en-US"/>
          </a:p>
          <a:p>
            <a:pPr lvl="1"/>
            <a:r>
              <a:rPr lang="zh-CN" altLang="en-US"/>
              <a:t>龙架构</a:t>
            </a:r>
            <a:r>
              <a:rPr lang="en-US" altLang="zh-CN"/>
              <a:t> (LoongArch) </a:t>
            </a:r>
            <a:r>
              <a:rPr lang="zh-CN" altLang="en-US"/>
              <a:t>基础软件</a:t>
            </a:r>
            <a:endParaRPr lang="zh-CN" altLang="en-US"/>
          </a:p>
          <a:p>
            <a:pPr lvl="0"/>
            <a:r>
              <a:rPr lang="zh-CN" altLang="en-US"/>
              <a:t>鸽派内容创作者</a:t>
            </a:r>
            <a:endParaRPr lang="zh-CN" altLang="en-US"/>
          </a:p>
          <a:p>
            <a:pPr lvl="1"/>
            <a:r>
              <a:rPr lang="zh-CN" altLang="en-US" kern="100" spc="-5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咱</a:t>
            </a:r>
            <a:r>
              <a:rPr lang="zh-CN" altLang="en-US" kern="100" spc="-500">
                <a:solidFill>
                  <a:srgbClr val="D43330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龙</a:t>
            </a:r>
            <a:r>
              <a:rPr lang="zh-CN" altLang="en-US" kern="100" spc="-5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了吗</a:t>
            </a:r>
            <a:r>
              <a:rPr altLang="zh-CN" kern="100" spc="-500">
                <a:solidFill>
                  <a:srgbClr val="FEB30B"/>
                </a:solidFill>
                <a:uFillTx/>
                <a:latin typeface="Smiley Sans Oblique" charset="-122"/>
                <a:ea typeface="Smiley Sans Oblique" charset="-122"/>
                <a:sym typeface="+mn-ea"/>
              </a:rPr>
              <a:t>?</a:t>
            </a:r>
            <a:r>
              <a:rPr lang="en-US" altLang="zh-CN">
                <a:sym typeface="+mn-ea"/>
              </a:rPr>
              <a:t>  </a:t>
            </a:r>
            <a:r>
              <a:rPr lang="en-US" altLang="zh-CN">
                <a:sym typeface="+mn-ea"/>
                <a:hlinkClick r:id="rId2" tooltip="" action="ppaction://hlinkfile"/>
              </a:rPr>
              <a:t>areweloongyet.com</a:t>
            </a:r>
            <a:endParaRPr lang="zh-CN" altLang="en-US">
              <a:sym typeface="+mn-ea"/>
              <a:hlinkClick r:id="rId2" tooltip="" action="ppaction://hlinkfile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0175" y="1511935"/>
            <a:ext cx="3426460" cy="45675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内容提要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r>
              <a:rPr lang="zh-CN" altLang="en-US" sz="2500"/>
              <a:t>如何维护</a:t>
            </a:r>
            <a:r>
              <a:rPr lang="en-US" altLang="zh-CN" sz="2500"/>
              <a:t> Firefox </a:t>
            </a:r>
            <a:r>
              <a:rPr lang="zh-CN" altLang="en-US" sz="2500"/>
              <a:t>的架构适配</a:t>
            </a:r>
            <a:endParaRPr lang="zh-CN" altLang="en-US" sz="2500"/>
          </a:p>
          <a:p>
            <a:r>
              <a:rPr lang="zh-CN" altLang="en-US" sz="2500"/>
              <a:t>如何维护</a:t>
            </a:r>
            <a:r>
              <a:rPr lang="en-US" altLang="zh-CN" sz="2500"/>
              <a:t> Firefox </a:t>
            </a:r>
            <a:r>
              <a:rPr lang="zh-CN" altLang="en-US" sz="2500"/>
              <a:t>的架构适配</a:t>
            </a:r>
            <a:endParaRPr lang="zh-CN" altLang="en-US" sz="2500"/>
          </a:p>
          <a:p>
            <a:r>
              <a:rPr lang="zh-CN" altLang="en-US" sz="2500"/>
              <a:t>如何维护</a:t>
            </a:r>
            <a:r>
              <a:rPr lang="en-US" altLang="zh-CN" sz="2500"/>
              <a:t> Firefox </a:t>
            </a:r>
            <a:r>
              <a:rPr lang="zh-CN" altLang="en-US" sz="2500"/>
              <a:t>的架构适配</a:t>
            </a:r>
            <a:endParaRPr lang="zh-CN" altLang="en-US" sz="2500"/>
          </a:p>
        </p:txBody>
      </p:sp>
      <p:pic>
        <p:nvPicPr>
          <p:cNvPr id="6" name="Picture 5"/>
          <p:cNvPicPr/>
          <p:nvPr/>
        </p:nvPicPr>
        <p:blipFill>
          <a:blip r:embed="rId1"/>
        </p:blipFill>
        <p:spPr>
          <a:xfrm>
            <a:off x="6408737" y="1800542"/>
            <a:ext cx="330517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内容提要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r>
              <a:rPr lang="zh-CN" altLang="en-US" sz="2500"/>
              <a:t>如何维护</a:t>
            </a:r>
            <a:r>
              <a:rPr lang="en-US" altLang="zh-CN" sz="2500"/>
              <a:t> Firefox </a:t>
            </a:r>
            <a:r>
              <a:rPr lang="zh-CN" altLang="en-US" sz="2500"/>
              <a:t>的</a:t>
            </a:r>
            <a:r>
              <a:rPr lang="zh-CN" altLang="en-US" sz="2500">
                <a:latin typeface="MiSans Heavy" charset="-122"/>
                <a:ea typeface="MiSans Heavy" charset="-122"/>
              </a:rPr>
              <a:t>架构适配</a:t>
            </a:r>
            <a:endParaRPr lang="zh-CN" altLang="en-US" sz="2500"/>
          </a:p>
          <a:p>
            <a:r>
              <a:rPr lang="zh-CN" altLang="en-US" sz="2500"/>
              <a:t>如何</a:t>
            </a:r>
            <a:r>
              <a:rPr lang="zh-CN" altLang="en-US" sz="2500">
                <a:latin typeface="MiSans Heavy" charset="-122"/>
                <a:ea typeface="MiSans Heavy" charset="-122"/>
              </a:rPr>
              <a:t>维护</a:t>
            </a:r>
            <a:r>
              <a:rPr lang="en-US" altLang="zh-CN" sz="2500"/>
              <a:t> Firefox </a:t>
            </a:r>
            <a:r>
              <a:rPr lang="zh-CN" altLang="en-US" sz="2500"/>
              <a:t>的架构适配</a:t>
            </a:r>
            <a:endParaRPr lang="zh-CN" altLang="en-US" sz="2500"/>
          </a:p>
          <a:p>
            <a:r>
              <a:rPr lang="zh-CN" altLang="en-US" sz="2500">
                <a:latin typeface="MiSans Heavy" charset="-122"/>
                <a:ea typeface="MiSans Heavy" charset="-122"/>
              </a:rPr>
              <a:t>如何</a:t>
            </a:r>
            <a:r>
              <a:rPr lang="zh-CN" altLang="en-US" sz="2500"/>
              <a:t>维护</a:t>
            </a:r>
            <a:r>
              <a:rPr lang="en-US" altLang="zh-CN" sz="2500"/>
              <a:t> </a:t>
            </a:r>
            <a:r>
              <a:rPr lang="en-US" altLang="zh-CN" sz="2500">
                <a:latin typeface="MiSans Latin Heavy" charset="0"/>
                <a:cs typeface="MiSans Latin Heavy" charset="0"/>
              </a:rPr>
              <a:t>Firefox</a:t>
            </a:r>
            <a:r>
              <a:rPr lang="en-US" altLang="zh-CN" sz="2500"/>
              <a:t> </a:t>
            </a:r>
            <a:r>
              <a:rPr lang="zh-CN" altLang="en-US" sz="2500"/>
              <a:t>的架构适配</a:t>
            </a:r>
            <a:endParaRPr lang="zh-CN" altLang="en-US" sz="25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zh-CN" altLang="en-US" sz="2500">
                <a:sym typeface="+mn-ea"/>
              </a:rPr>
              <a:t>什么是适配</a:t>
            </a:r>
            <a:endParaRPr lang="zh-CN" altLang="en-US" sz="2140">
              <a:sym typeface="+mn-ea"/>
            </a:endParaRPr>
          </a:p>
          <a:p>
            <a:r>
              <a:rPr lang="zh-CN" altLang="en-US" sz="2500"/>
              <a:t>什么是软件包维护</a:t>
            </a:r>
            <a:endParaRPr lang="zh-CN" altLang="en-US" sz="2140"/>
          </a:p>
          <a:p>
            <a:r>
              <a:rPr lang="zh-CN" altLang="en-US" sz="2500"/>
              <a:t>实战解析：为龙架构</a:t>
            </a:r>
            <a:r>
              <a:rPr lang="en-US" altLang="zh-CN" sz="2500"/>
              <a:t> Firefox </a:t>
            </a:r>
            <a:r>
              <a:rPr lang="zh-CN" altLang="en-US" sz="2500"/>
              <a:t>做些优化！</a:t>
            </a:r>
            <a:endParaRPr lang="zh-CN" altLang="en-US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什么是适配？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第一部分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浏览器不是跨平台的吗，怎么还要适配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跨平台不是「消灭」平台差异，而是尽量不向上层「暴露」平台差异</a:t>
            </a:r>
            <a:endParaRPr lang="zh-CN" altLang="en-US"/>
          </a:p>
          <a:p>
            <a:r>
              <a:rPr lang="zh-CN" altLang="en-US"/>
              <a:t>跨平台技术的「底层」一定平台细节满满</a:t>
            </a:r>
            <a:endParaRPr lang="zh-CN" altLang="en-US"/>
          </a:p>
          <a:p>
            <a:r>
              <a:rPr lang="zh-CN" altLang="en-US"/>
              <a:t>平台适配的目的：</a:t>
            </a:r>
            <a:br>
              <a:rPr lang="zh-CN" altLang="en-US"/>
            </a:br>
            <a:r>
              <a:rPr lang="zh-CN" altLang="en-US"/>
              <a:t>让软件在目标平台上「能用」、「好用」</a:t>
            </a:r>
            <a:endParaRPr lang="zh-CN" altLang="en-US"/>
          </a:p>
          <a:p>
            <a:pPr lvl="1"/>
            <a:r>
              <a:rPr lang="zh-CN" altLang="en-US"/>
              <a:t>在目标平台能够成功构建</a:t>
            </a:r>
            <a:endParaRPr lang="zh-CN" altLang="en-US"/>
          </a:p>
          <a:p>
            <a:pPr lvl="1"/>
            <a:r>
              <a:rPr lang="zh-CN" altLang="en-US"/>
              <a:t>功能特性与其他平台实现对齐（</a:t>
            </a:r>
            <a:r>
              <a:rPr lang="en-US" altLang="zh-CN"/>
              <a:t>feature parity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尽量发挥目标平台的优势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什么是「平台」？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可以理解为我们对运行环境的抽象概括</a:t>
            </a:r>
            <a:endParaRPr lang="zh-CN" altLang="en-US"/>
          </a:p>
          <a:p>
            <a:pPr lvl="0"/>
            <a:r>
              <a:rPr lang="zh-CN" altLang="en-US" sz="2800"/>
              <a:t>一般取「处理器架构、操作系统、用户态环境」的组合就足够了</a:t>
            </a:r>
            <a:endParaRPr lang="zh-CN" altLang="en-US" sz="2800"/>
          </a:p>
          <a:p>
            <a:pPr lvl="1"/>
            <a:r>
              <a:rPr lang="zh-CN" altLang="en-US" sz="2400"/>
              <a:t>叫作「目标元组」</a:t>
            </a:r>
            <a:r>
              <a:rPr lang="en-US" altLang="zh-CN" sz="2400"/>
              <a:t>(target tuple)</a:t>
            </a:r>
            <a:endParaRPr lang="zh-CN" altLang="en-US" sz="2400"/>
          </a:p>
          <a:p>
            <a:pPr lvl="1"/>
            <a:r>
              <a:rPr lang="zh-CN" altLang="en-US"/>
              <a:t>有时也用到「供应商」字段</a:t>
            </a:r>
            <a:endParaRPr lang="zh-CN" altLang="en-US"/>
          </a:p>
          <a:p>
            <a:pPr lvl="0"/>
            <a:r>
              <a:rPr lang="zh-CN" altLang="en-US"/>
              <a:t>举例</a:t>
            </a:r>
            <a:endParaRPr lang="zh-CN" altLang="en-US"/>
          </a:p>
          <a:p>
            <a:pPr lvl="1"/>
            <a:r>
              <a:rPr lang="en-US" altLang="zh-CN">
                <a:latin typeface="Fira Code" charset="0"/>
                <a:cs typeface="Fira Code" charset="0"/>
              </a:rPr>
              <a:t>aarch64-linux-android</a:t>
            </a:r>
            <a:endParaRPr lang="en-US" altLang="zh-CN">
              <a:latin typeface="Fira Code" charset="0"/>
              <a:cs typeface="Fira Code" charset="0"/>
            </a:endParaRPr>
          </a:p>
          <a:p>
            <a:pPr lvl="1"/>
            <a:r>
              <a:rPr lang="en-US" altLang="zh-CN">
                <a:latin typeface="Fira Code" charset="0"/>
                <a:cs typeface="Fira Code" charset="0"/>
              </a:rPr>
              <a:t>hppa2.0-unknown-linux-gnu</a:t>
            </a:r>
            <a:endParaRPr lang="en-US" altLang="zh-CN">
              <a:latin typeface="Fira Code" charset="0"/>
              <a:cs typeface="Fira Code" charset="0"/>
            </a:endParaRPr>
          </a:p>
          <a:p>
            <a:pPr lvl="1"/>
            <a:r>
              <a:rPr lang="en-US" altLang="zh-CN">
                <a:latin typeface="Fira Code" charset="0"/>
                <a:cs typeface="Fira Code" charset="0"/>
              </a:rPr>
              <a:t>loongarch64-gentoo-linux-musl</a:t>
            </a:r>
            <a:endParaRPr lang="en-US" altLang="zh-CN">
              <a:latin typeface="Fira Code" charset="0"/>
              <a:cs typeface="Fira Code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现代浏览器都有哪些平台相关特性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文件系统、网络、进程间通信等</a:t>
            </a:r>
            <a:endParaRPr lang="zh-CN" altLang="en-US"/>
          </a:p>
          <a:p>
            <a:pPr lvl="1"/>
            <a:r>
              <a:rPr lang="zh-CN" altLang="en-US"/>
              <a:t>仰仗操作系统原语，如</a:t>
            </a:r>
            <a:r>
              <a:rPr lang="en-US" altLang="zh-CN"/>
              <a:t> POSIX </a:t>
            </a:r>
            <a:r>
              <a:rPr lang="zh-CN" altLang="en-US"/>
              <a:t>或</a:t>
            </a:r>
            <a:r>
              <a:rPr lang="en-US" altLang="zh-CN"/>
              <a:t> Win32 API</a:t>
            </a:r>
            <a:endParaRPr lang="en-US" altLang="zh-CN"/>
          </a:p>
          <a:p>
            <a:pPr lvl="0"/>
            <a:r>
              <a:rPr lang="en-US" sz="2800">
                <a:sym typeface="+mn-ea"/>
              </a:rPr>
              <a:t>JavaScript </a:t>
            </a:r>
            <a:r>
              <a:rPr lang="zh-CN" altLang="en-US" sz="2800">
                <a:sym typeface="+mn-ea"/>
              </a:rPr>
              <a:t>运行时</a:t>
            </a:r>
            <a:endParaRPr lang="zh-CN" altLang="en-US" sz="2800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JIT </a:t>
            </a:r>
            <a:r>
              <a:rPr lang="zh-CN" altLang="en-US" sz="2400">
                <a:sym typeface="+mn-ea"/>
              </a:rPr>
              <a:t>到宿主架构机器码</a:t>
            </a:r>
            <a:endParaRPr lang="en-US" altLang="zh-CN"/>
          </a:p>
          <a:p>
            <a:pPr lvl="0"/>
            <a:r>
              <a:rPr lang="zh-CN" altLang="en-US" sz="2800">
                <a:sym typeface="+mn-ea"/>
              </a:rPr>
              <a:t>音视频、</a:t>
            </a:r>
            <a:r>
              <a:rPr lang="en-US" altLang="zh-CN" sz="2800">
                <a:sym typeface="+mn-ea"/>
              </a:rPr>
              <a:t>GPU</a:t>
            </a:r>
            <a:endParaRPr lang="en-US" altLang="zh-CN" sz="2800">
              <a:sym typeface="+mn-ea"/>
            </a:endParaRPr>
          </a:p>
          <a:p>
            <a:pPr lvl="1"/>
            <a:r>
              <a:rPr lang="zh-CN" altLang="en-US" sz="2400">
                <a:sym typeface="+mn-ea"/>
              </a:rPr>
              <a:t>平台提供的</a:t>
            </a:r>
            <a:r>
              <a:rPr lang="en-US" altLang="zh-CN" sz="2400">
                <a:sym typeface="+mn-ea"/>
              </a:rPr>
              <a:t> API </a:t>
            </a:r>
            <a:r>
              <a:rPr lang="zh-CN" altLang="en-US" sz="2400">
                <a:sym typeface="+mn-ea"/>
              </a:rPr>
              <a:t>各不相同，如</a:t>
            </a:r>
            <a:r>
              <a:rPr lang="en-US" altLang="zh-CN" sz="2400">
                <a:sym typeface="+mn-ea"/>
              </a:rPr>
              <a:t> OpenGL /</a:t>
            </a:r>
            <a:r>
              <a:rPr lang="en-US" altLang="zh-CN" sz="2400">
                <a:sym typeface="+mn-ea"/>
              </a:rPr>
              <a:t> Metal / D3D</a:t>
            </a:r>
            <a:endParaRPr lang="en-US" altLang="zh-CN" sz="2400">
              <a:sym typeface="+mn-ea"/>
            </a:endParaRPr>
          </a:p>
          <a:p>
            <a:pPr lvl="0"/>
            <a:r>
              <a:rPr lang="zh-CN" altLang="en-US" sz="3265">
                <a:sym typeface="+mn-ea"/>
              </a:rPr>
              <a:t>桌面环境集成</a:t>
            </a:r>
            <a:endParaRPr lang="zh-CN" altLang="en-US" sz="3265">
              <a:sym typeface="+mn-ea"/>
            </a:endParaRPr>
          </a:p>
          <a:p>
            <a:pPr lvl="1"/>
            <a:r>
              <a:rPr lang="en-US" altLang="zh-CN" sz="2400">
                <a:sym typeface="+mn-ea"/>
              </a:rPr>
              <a:t>GUI </a:t>
            </a:r>
            <a:r>
              <a:rPr lang="zh-CN" altLang="en-US" sz="2400">
                <a:sym typeface="+mn-ea"/>
              </a:rPr>
              <a:t>套件不同，如</a:t>
            </a:r>
            <a:r>
              <a:rPr lang="en-US" altLang="zh-CN" sz="2400">
                <a:sym typeface="+mn-ea"/>
              </a:rPr>
              <a:t> GTK(2/3/4) / Qt / Win32 / ...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0</TotalTime>
  <Words>2654</Words>
  <Application>WPS Presentation</Application>
  <PresentationFormat>自定义</PresentationFormat>
  <Paragraphs>182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9" baseType="lpstr">
      <vt:lpstr>Arial</vt:lpstr>
      <vt:lpstr>SimSun</vt:lpstr>
      <vt:lpstr>Wingdings</vt:lpstr>
      <vt:lpstr>MiSans</vt:lpstr>
      <vt:lpstr>MiSans Demibold</vt:lpstr>
      <vt:lpstr>MiSans Medium</vt:lpstr>
      <vt:lpstr>MiSans Normal</vt:lpstr>
      <vt:lpstr>Open Sans</vt:lpstr>
      <vt:lpstr>Noto Sans Arabic Cond Med</vt:lpstr>
      <vt:lpstr>Smiley Sans Oblique</vt:lpstr>
      <vt:lpstr>Fira Code Light</vt:lpstr>
      <vt:lpstr>Fira Code</vt:lpstr>
      <vt:lpstr>微软雅黑</vt:lpstr>
      <vt:lpstr>Arial Unicode MS</vt:lpstr>
      <vt:lpstr>MS PGothic</vt:lpstr>
      <vt:lpstr>MiSans Arabic Thin</vt:lpstr>
      <vt:lpstr>思源黑體 TW</vt:lpstr>
      <vt:lpstr>等线</vt:lpstr>
      <vt:lpstr>宋体</vt:lpstr>
      <vt:lpstr>MiSans Latin</vt:lpstr>
      <vt:lpstr>MiSans Latin Heavy</vt:lpstr>
      <vt:lpstr>MiSans Latin Thin</vt:lpstr>
      <vt:lpstr>MiSans Latin Semibold</vt:lpstr>
      <vt:lpstr>MiSans Semibold</vt:lpstr>
      <vt:lpstr>MiSans TC Heavy</vt:lpstr>
      <vt:lpstr>MiSans Gurmukhi VF</vt:lpstr>
      <vt:lpstr>MiSans Heavy</vt:lpstr>
      <vt:lpstr>MiSans Latin Demibold</vt:lpstr>
      <vt:lpstr>MiSans Latin Light</vt:lpstr>
      <vt:lpstr>MiSans Arabic VF</vt:lpstr>
      <vt:lpstr>Arial Black</vt:lpstr>
      <vt:lpstr>D050000L</vt:lpstr>
      <vt:lpstr>MiSans Gujarati VF</vt:lpstr>
      <vt:lpstr>MiSans Latin ExtraLight</vt:lpstr>
      <vt:lpstr>Consolas</vt:lpstr>
      <vt:lpstr>MT Extra</vt:lpstr>
      <vt:lpstr>Office 主题​​</vt:lpstr>
      <vt:lpstr>如何维护 Firefox 的架构适配</vt:lpstr>
      <vt:lpstr>叠甲环节</vt:lpstr>
      <vt:lpstr>我是谁？</vt:lpstr>
      <vt:lpstr>内容提要</vt:lpstr>
      <vt:lpstr>内容提要</vt:lpstr>
      <vt:lpstr>PowerPoint 演示文稿</vt:lpstr>
      <vt:lpstr>PowerPoint 演示文稿</vt:lpstr>
      <vt:lpstr>PowerPoint 演示文稿</vt:lpstr>
      <vt:lpstr>PowerPoint 演示文稿</vt:lpstr>
      <vt:lpstr>什么是适配？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如何给 Firefox 做代码贡献？</vt:lpstr>
      <vt:lpstr>PowerPoint 演示文稿</vt:lpstr>
      <vt:lpstr>PowerPoint 演示文稿</vt:lpstr>
      <vt:lpstr>PowerPoint 演示文稿</vt:lpstr>
      <vt:lpstr>PowerPoint 演示文稿</vt:lpstr>
      <vt:lpstr>如何与同志们建立联系</vt:lpstr>
      <vt:lpstr>问答环节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xenon</cp:lastModifiedBy>
  <cp:revision>365</cp:revision>
  <dcterms:created xsi:type="dcterms:W3CDTF">2025-03-15T03:02:56Z</dcterms:created>
  <dcterms:modified xsi:type="dcterms:W3CDTF">2025-03-15T03:02:56Z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1033-12.1.0.17900</vt:lpwstr>
  </property>
</Properties>
</file>