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3"/>
    <p:sldId id="259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1" r:id="rId17"/>
    <p:sldId id="275" r:id="rId18"/>
    <p:sldId id="296" r:id="rId19"/>
    <p:sldId id="277" r:id="rId20"/>
    <p:sldId id="272" r:id="rId21"/>
    <p:sldId id="278" r:id="rId22"/>
    <p:sldId id="273" r:id="rId23"/>
    <p:sldId id="279" r:id="rId24"/>
    <p:sldId id="280" r:id="rId25"/>
    <p:sldId id="281" r:id="rId26"/>
    <p:sldId id="282" r:id="rId27"/>
    <p:sldId id="290" r:id="rId28"/>
    <p:sldId id="283" r:id="rId29"/>
    <p:sldId id="284" r:id="rId30"/>
    <p:sldId id="285" r:id="rId31"/>
    <p:sldId id="311" r:id="rId32"/>
    <p:sldId id="286" r:id="rId33"/>
    <p:sldId id="287" r:id="rId34"/>
  </p:sldIdLst>
  <p:sldSz cx="11520170" cy="7198995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congba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6A5"/>
    <a:srgbClr val="CA463A"/>
    <a:srgbClr val="F3F0EC"/>
    <a:srgbClr val="2A3135"/>
    <a:srgbClr val="420A0A"/>
    <a:srgbClr val="851515"/>
    <a:srgbClr val="672727"/>
    <a:srgbClr val="461A1A"/>
    <a:srgbClr val="501010"/>
    <a:srgbClr val="3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06" d="100"/>
          <a:sy n="106" d="100"/>
        </p:scale>
        <p:origin x="5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1.xml"/><Relationship Id="rId40" Type="http://schemas.openxmlformats.org/officeDocument/2006/relationships/commentAuthors" Target="commentAuthors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00000" y="3021910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tx1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0000" y="2373160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0000" y="4895666"/>
            <a:ext cx="3877310" cy="504190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0000" y="5515902"/>
            <a:ext cx="3877310" cy="504190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00000" y="1257632"/>
            <a:ext cx="6669403" cy="720090"/>
            <a:chOff x="2053087" y="1201546"/>
            <a:chExt cx="6107149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安同校园行</a:t>
              </a:r>
              <a:endParaRPr lang="zh-CN" altLang="en-US" sz="4000" dirty="0">
                <a:solidFill>
                  <a:schemeClr val="tx1"/>
                </a:solidFill>
                <a:latin typeface="MiSans Medium" charset="-122"/>
                <a:ea typeface="MiSans Medium" charset="-122"/>
                <a:cs typeface="Open Sans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4713442" y="1251322"/>
              <a:ext cx="0" cy="576000"/>
            </a:xfrm>
            <a:prstGeom prst="line">
              <a:avLst/>
            </a:prstGeom>
            <a:ln w="25400">
              <a:solidFill>
                <a:srgbClr val="CA4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4856339" y="1201546"/>
              <a:ext cx="3303897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 dirty="0">
                  <a:solidFill>
                    <a:srgbClr val="CA463A"/>
                  </a:solidFill>
                  <a:latin typeface="MiSans Medium" charset="-122"/>
                  <a:ea typeface="MiSans Medium" charset="-122"/>
                </a:rPr>
                <a:t>北京站</a:t>
              </a:r>
              <a:endParaRPr lang="zh-CN" altLang="en-US" sz="3800" dirty="0">
                <a:solidFill>
                  <a:srgbClr val="CA463A"/>
                </a:solidFill>
                <a:latin typeface="MiSans Medium" charset="-122"/>
                <a:ea typeface="MiSans Medium" charset="-122"/>
              </a:endParaRPr>
            </a:p>
          </p:txBody>
        </p:sp>
      </p:grp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04382" y="1007368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368478" y="1206607"/>
            <a:ext cx="5111846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266630" y="4472386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789555" y="1223392"/>
            <a:ext cx="5615902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zh-CN" altLang="en-US"/>
              <a:t>安同校园行</a:t>
            </a:r>
            <a:r>
              <a:rPr lang="en-US" altLang="zh-CN"/>
              <a:t>2025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795" y="3021965"/>
            <a:ext cx="8640445" cy="1439545"/>
          </a:xfrm>
        </p:spPr>
        <p:txBody>
          <a:bodyPr>
            <a:normAutofit fontScale="90000"/>
          </a:bodyPr>
          <a:p>
            <a:r>
              <a:rPr lang="zh-CN" altLang="en-US"/>
              <a:t>想方设法</a:t>
            </a:r>
            <a:br>
              <a:rPr lang="zh-CN" altLang="en-US"/>
            </a:br>
            <a:r>
              <a:rPr lang="zh-CN" altLang="en-US"/>
              <a:t>拉人入坑开源社团的一些思考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0000"/>
          </a:bodyPr>
          <a:p>
            <a:r>
              <a:rPr lang="zh-CN" altLang="en-US"/>
              <a:t>“软核”开源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GGN_2015@</a:t>
            </a:r>
            <a:r>
              <a:rPr lang="en-US" altLang="zh-CN">
                <a:sym typeface="+mn-ea"/>
              </a:rPr>
              <a:t>JLULUG</a:t>
            </a:r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20000"/>
          </a:bodyPr>
          <a:p>
            <a:r>
              <a:rPr lang="en-US" altLang="zh-CN"/>
              <a:t>neko@jlulug.org</a:t>
            </a: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案例一：镜像站将使用纸张备份存储库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9381490" cy="4500245"/>
          </a:xfrm>
        </p:spPr>
        <p:txBody>
          <a:bodyPr/>
          <a:p>
            <a:r>
              <a:rPr lang="zh-CN" altLang="en-US"/>
              <a:t>https://mirrors.jlu.edu.cn/_news/#2024-04-01-april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575945" y="2951797"/>
            <a:ext cx="4495800" cy="3810000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6768465" y="3023870"/>
            <a:ext cx="4376420" cy="35013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案例一：愚人节号外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历史性调侃</a:t>
            </a:r>
            <a:endParaRPr lang="zh-CN" altLang="en-US"/>
          </a:p>
          <a:p>
            <a:r>
              <a:rPr lang="zh-CN" altLang="en-US">
                <a:sym typeface="+mn-ea"/>
              </a:rPr>
              <a:t>呼吁备份的现实指向</a:t>
            </a:r>
            <a:endParaRPr lang="zh-CN" altLang="en-US"/>
          </a:p>
          <a:p>
            <a:r>
              <a:rPr lang="zh-CN" altLang="en-US">
                <a:sym typeface="+mn-ea"/>
              </a:rPr>
              <a:t>其实藏了个</a:t>
            </a:r>
            <a:r>
              <a:rPr lang="en-US" altLang="zh-CN">
                <a:sym typeface="+mn-ea"/>
              </a:rPr>
              <a:t> CTF </a:t>
            </a:r>
            <a:r>
              <a:rPr lang="zh-CN" altLang="en-US">
                <a:sym typeface="+mn-ea"/>
              </a:rPr>
              <a:t>题</a:t>
            </a:r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6696075" y="287655"/>
            <a:ext cx="4723130" cy="668147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案例二：办比赛（青云杯</a:t>
            </a:r>
            <a:r>
              <a:rPr altLang="zh-CN"/>
              <a:t>4th, 5th</a:t>
            </a:r>
            <a:r>
              <a:rPr lang="zh-CN" altLang="en-US"/>
              <a:t>）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9976485" cy="4500245"/>
          </a:xfrm>
        </p:spPr>
        <p:txBody>
          <a:bodyPr/>
          <a:p>
            <a:r>
              <a:rPr lang="zh-CN" altLang="en-US"/>
              <a:t>编程竞赛这种东西在现在看来已经太老生常谈了</a:t>
            </a:r>
            <a:endParaRPr lang="zh-CN" altLang="en-US"/>
          </a:p>
          <a:p>
            <a:pPr lvl="1"/>
            <a:r>
              <a:rPr lang="zh-CN" altLang="en-US"/>
              <a:t>想要达成我们前文中的那些目标，其实并不容易</a:t>
            </a:r>
            <a:endParaRPr lang="zh-CN" altLang="en-US"/>
          </a:p>
          <a:p>
            <a:pPr lvl="0"/>
            <a:r>
              <a:rPr lang="zh-CN" altLang="en-US"/>
              <a:t>算法竞赛？</a:t>
            </a:r>
            <a:endParaRPr lang="zh-CN" altLang="en-US"/>
          </a:p>
          <a:p>
            <a:pPr lvl="0"/>
            <a:r>
              <a:rPr lang="zh-CN" altLang="en-US"/>
              <a:t>项目实践？</a:t>
            </a:r>
            <a:endParaRPr lang="zh-CN" altLang="en-US"/>
          </a:p>
          <a:p>
            <a:pPr lvl="0"/>
            <a:r>
              <a:rPr lang="zh-CN" altLang="en-US"/>
              <a:t>和开源有什么关系？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案例二：办比赛（怎么办？）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工程题？</a:t>
            </a:r>
            <a:r>
              <a:rPr lang="en-US" altLang="zh-CN"/>
              <a:t>CSP T3</a:t>
            </a:r>
            <a:r>
              <a:rPr lang="zh-CN" altLang="en-US"/>
              <a:t>？不好！为什么不好？</a:t>
            </a:r>
            <a:endParaRPr lang="zh-CN" altLang="en-US"/>
          </a:p>
          <a:p>
            <a:r>
              <a:rPr lang="zh-CN" altLang="en-US"/>
              <a:t>什么是工程能力？</a:t>
            </a:r>
            <a:endParaRPr lang="zh-CN" altLang="en-US"/>
          </a:p>
          <a:p>
            <a:pPr lvl="1"/>
            <a:r>
              <a:rPr lang="zh-CN" altLang="en-US"/>
              <a:t>开源社团以及社区最需要学生有哪种工程能力？</a:t>
            </a:r>
            <a:endParaRPr lang="zh-CN" altLang="en-US"/>
          </a:p>
          <a:p>
            <a:pPr lvl="0"/>
            <a:r>
              <a:rPr lang="zh-CN" altLang="en-US"/>
              <a:t>人的连接：</a:t>
            </a:r>
            <a:endParaRPr lang="zh-CN" altLang="en-US"/>
          </a:p>
          <a:p>
            <a:pPr lvl="1"/>
            <a:r>
              <a:rPr lang="zh-CN" altLang="en-US"/>
              <a:t>设计的能力：难以考核、职能重叠</a:t>
            </a:r>
            <a:endParaRPr lang="zh-CN" altLang="en-US"/>
          </a:p>
          <a:p>
            <a:pPr lvl="1"/>
            <a:r>
              <a:rPr lang="zh-CN" altLang="en-US"/>
              <a:t>理解他人设计的能力：✔</a:t>
            </a:r>
            <a:endParaRPr lang="zh-CN" altLang="en-US"/>
          </a:p>
          <a:p>
            <a:pPr lvl="0"/>
            <a:r>
              <a:rPr lang="zh-CN" altLang="en-US"/>
              <a:t>同时让传统算法题目占据一半左右的分数</a:t>
            </a:r>
            <a:endParaRPr lang="zh-CN" altLang="en-US"/>
          </a:p>
          <a:p>
            <a:pPr lvl="1"/>
            <a:r>
              <a:rPr lang="zh-CN" altLang="en-US"/>
              <a:t>迎合保研考研机试以及竞赛的现实需求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935" y="719455"/>
            <a:ext cx="8661400" cy="5962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案例二：办比赛（怎么比）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9472930" cy="4500245"/>
          </a:xfrm>
        </p:spPr>
        <p:txBody>
          <a:bodyPr/>
          <a:p>
            <a:r>
              <a:rPr lang="en-US" altLang="zh-CN"/>
              <a:t>4th</a:t>
            </a:r>
            <a:r>
              <a:rPr lang="zh-CN" altLang="en-US"/>
              <a:t>青云杯：</a:t>
            </a:r>
            <a:endParaRPr lang="zh-CN" altLang="en-US"/>
          </a:p>
          <a:p>
            <a:pPr lvl="1"/>
            <a:r>
              <a:rPr lang="zh-CN" altLang="en-US"/>
              <a:t>压缩吧。</a:t>
            </a:r>
            <a:endParaRPr lang="zh-CN" altLang="en-US"/>
          </a:p>
          <a:p>
            <a:pPr lvl="1"/>
            <a:r>
              <a:rPr lang="zh-CN" altLang="en-US"/>
              <a:t>压缩比越优分越高。</a:t>
            </a:r>
            <a:endParaRPr lang="zh-CN" altLang="en-US"/>
          </a:p>
          <a:p>
            <a:pPr lvl="1"/>
            <a:r>
              <a:rPr lang="zh-CN" altLang="en-US"/>
              <a:t>压缩比最优者得满分，完全不压缩得零分。</a:t>
            </a:r>
            <a:endParaRPr lang="zh-CN" altLang="en-US"/>
          </a:p>
          <a:p>
            <a:pPr lvl="1"/>
            <a:r>
              <a:rPr lang="zh-CN" altLang="en-US"/>
              <a:t>其余人分数线性插值。</a:t>
            </a:r>
            <a:endParaRPr lang="zh-CN" altLang="en-US"/>
          </a:p>
          <a:p>
            <a:pPr lvl="1"/>
            <a:r>
              <a:rPr lang="zh-CN" altLang="en-US"/>
              <a:t>标算：从</a:t>
            </a:r>
            <a:r>
              <a:rPr lang="en-US" altLang="zh-CN"/>
              <a:t> gzip </a:t>
            </a:r>
            <a:r>
              <a:rPr lang="zh-CN" altLang="en-US"/>
              <a:t>里搞了个</a:t>
            </a:r>
            <a:r>
              <a:rPr lang="en-US" altLang="zh-CN"/>
              <a:t> lz77</a:t>
            </a:r>
            <a:r>
              <a:rPr lang="zh-CN" altLang="en-US"/>
              <a:t>哈夫曼树</a:t>
            </a:r>
            <a:r>
              <a:rPr lang="en-US" altLang="zh-CN"/>
              <a:t> </a:t>
            </a:r>
            <a:r>
              <a:rPr lang="zh-CN" altLang="en-US"/>
              <a:t>过来再合适不过了。</a:t>
            </a:r>
            <a:endParaRPr lang="zh-CN" altLang="en-US"/>
          </a:p>
          <a:p>
            <a:pPr lvl="0"/>
            <a:r>
              <a:rPr lang="zh-CN" altLang="en-US"/>
              <a:t>为了实现赛场动态排名</a:t>
            </a:r>
            <a:endParaRPr lang="zh-CN" altLang="en-US"/>
          </a:p>
          <a:p>
            <a:pPr lvl="1"/>
            <a:r>
              <a:rPr lang="en-US" altLang="zh-CN"/>
              <a:t>Ciel </a:t>
            </a:r>
            <a:r>
              <a:rPr lang="zh-CN" altLang="en-US"/>
              <a:t>（不是安同工具链的那个）爆改</a:t>
            </a:r>
            <a:r>
              <a:rPr lang="en-US" altLang="zh-CN"/>
              <a:t> UOJ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案例二：办比赛（</a:t>
            </a:r>
            <a:r>
              <a:rPr altLang="zh-CN">
                <a:sym typeface="+mn-ea"/>
              </a:rPr>
              <a:t>4th</a:t>
            </a:r>
            <a:r>
              <a:rPr lang="zh-CN" altLang="en-US">
                <a:sym typeface="+mn-ea"/>
              </a:rPr>
              <a:t>青云杯）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压缩什么呢？</a:t>
            </a:r>
            <a:endParaRPr lang="zh-CN" altLang="en-US"/>
          </a:p>
          <a:p>
            <a:pPr lvl="1"/>
            <a:r>
              <a:rPr lang="zh-CN" altLang="en-US"/>
              <a:t>文本</a:t>
            </a:r>
            <a:r>
              <a:rPr lang="en-US" altLang="zh-CN"/>
              <a:t>?</a:t>
            </a:r>
            <a:endParaRPr lang="zh-CN" altLang="en-US"/>
          </a:p>
          <a:p>
            <a:pPr lvl="1"/>
            <a:r>
              <a:rPr lang="zh-CN" altLang="en-US"/>
              <a:t>二进制</a:t>
            </a:r>
            <a:r>
              <a:rPr lang="en-US" altLang="zh-CN"/>
              <a:t>?</a:t>
            </a:r>
            <a:endParaRPr lang="zh-CN" altLang="en-US"/>
          </a:p>
          <a:p>
            <a:pPr lvl="1"/>
            <a:r>
              <a:rPr lang="zh-CN" altLang="en-US"/>
              <a:t>告诉你我们要压缩什么类型的数据</a:t>
            </a:r>
            <a:endParaRPr lang="zh-CN" altLang="en-US"/>
          </a:p>
          <a:p>
            <a:pPr lvl="1"/>
            <a:r>
              <a:rPr lang="zh-CN" altLang="en-US"/>
              <a:t>分数逐测试点计算，且动态赋分</a:t>
            </a:r>
            <a:endParaRPr lang="zh-CN" altLang="en-US"/>
          </a:p>
          <a:p>
            <a:pPr lvl="0"/>
            <a:r>
              <a:rPr lang="zh-CN" altLang="en-US"/>
              <a:t>有意义？</a:t>
            </a:r>
            <a:endParaRPr lang="zh-CN" altLang="en-US"/>
          </a:p>
          <a:p>
            <a:pPr lvl="1"/>
            <a:r>
              <a:rPr lang="zh-CN" altLang="en-US"/>
              <a:t>有代表性，适合用于测试各类压缩算法</a:t>
            </a:r>
            <a:endParaRPr lang="zh-CN" altLang="en-US"/>
          </a:p>
          <a:p>
            <a:pPr lvl="1"/>
            <a:r>
              <a:rPr lang="zh-CN" altLang="en-US"/>
              <a:t>文本本身有意义</a:t>
            </a:r>
            <a:endParaRPr lang="zh-CN" altLang="en-US"/>
          </a:p>
          <a:p>
            <a:pPr lvl="1"/>
            <a:r>
              <a:rPr lang="zh-CN" altLang="en-US"/>
              <a:t>有整活意义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1190625" y="72390"/>
            <a:ext cx="9258935" cy="6946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一些梗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755" y="1511935"/>
            <a:ext cx="5659755" cy="361378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475" y="1511300"/>
            <a:ext cx="5441950" cy="42678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43960" y="431165"/>
            <a:ext cx="5080000" cy="573405"/>
          </a:xfrm>
          <a:prstGeom prst="rect">
            <a:avLst/>
          </a:prstGeom>
        </p:spPr>
        <p:txBody>
          <a:bodyPr>
            <a:spAutoFit/>
          </a:bodyPr>
          <a:p>
            <a:pPr marL="0" indent="266700">
              <a:lnSpc>
                <a:spcPts val="188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333333"/>
                </a:solidFill>
                <a:latin typeface="MiSans Demibold" charset="0"/>
                <a:ea typeface="MiSans Demibold" charset="0"/>
              </a:rPr>
              <a:t>government of the </a:t>
            </a:r>
            <a:r>
              <a:rPr lang="en-US" altLang="zh-CN" sz="1600" b="0" i="0">
                <a:solidFill>
                  <a:srgbClr val="FF0000"/>
                </a:solidFill>
                <a:latin typeface="MiSans Demibold" charset="0"/>
                <a:ea typeface="MiSans Demibold" charset="0"/>
              </a:rPr>
              <a:t>people</a:t>
            </a:r>
            <a:r>
              <a:rPr lang="en-US" altLang="zh-CN" sz="1600" b="0" i="0">
                <a:solidFill>
                  <a:srgbClr val="333333"/>
                </a:solidFill>
                <a:latin typeface="MiSans Demibold" charset="0"/>
                <a:ea typeface="MiSans Demibold" charset="0"/>
              </a:rPr>
              <a:t>, by the </a:t>
            </a:r>
            <a:r>
              <a:rPr lang="en-US" altLang="zh-CN" sz="1600" b="0" i="0">
                <a:solidFill>
                  <a:srgbClr val="FF0000"/>
                </a:solidFill>
                <a:latin typeface="MiSans Demibold" charset="0"/>
                <a:ea typeface="MiSans Demibold" charset="0"/>
              </a:rPr>
              <a:t>people</a:t>
            </a:r>
            <a:r>
              <a:rPr lang="en-US" altLang="zh-CN" sz="1600" b="0" i="0">
                <a:solidFill>
                  <a:srgbClr val="333333"/>
                </a:solidFill>
                <a:latin typeface="MiSans Demibold" charset="0"/>
                <a:ea typeface="MiSans Demibold" charset="0"/>
              </a:rPr>
              <a:t>, for the </a:t>
            </a:r>
            <a:r>
              <a:rPr lang="en-US" altLang="zh-CN" sz="1600" b="0" i="0">
                <a:solidFill>
                  <a:srgbClr val="FF0000"/>
                </a:solidFill>
                <a:latin typeface="MiSans Demibold" charset="0"/>
                <a:ea typeface="MiSans Demibold" charset="0"/>
              </a:rPr>
              <a:t>people</a:t>
            </a:r>
            <a:r>
              <a:rPr lang="en-US" altLang="zh-CN" sz="1600" b="0" i="0">
                <a:solidFill>
                  <a:srgbClr val="333333"/>
                </a:solidFill>
                <a:latin typeface="MiSans Demibold" charset="0"/>
                <a:ea typeface="MiSans Demibold" charset="0"/>
              </a:rPr>
              <a:t>, shall not perish from the earth.</a:t>
            </a:r>
            <a:endParaRPr lang="en-US" altLang="zh-CN" sz="1600" b="0" i="0">
              <a:solidFill>
                <a:srgbClr val="333333"/>
              </a:solidFill>
              <a:latin typeface="MiSans Demibold" charset="0"/>
              <a:ea typeface="MiSans Demibold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583690" y="717550"/>
            <a:ext cx="2160270" cy="10102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583690" y="6047740"/>
            <a:ext cx="5080000" cy="471805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ts val="1485"/>
              </a:lnSpc>
            </a:pPr>
            <a:r>
              <a:rPr lang="en-US" altLang="zh-CN" sz="1600" b="0">
                <a:solidFill>
                  <a:srgbClr val="FF0000"/>
                </a:solidFill>
                <a:latin typeface="MiSans Demibold" charset="0"/>
                <a:ea typeface="MiSans Demibold" charset="0"/>
                <a:cs typeface="MiSans Demibold" charset="0"/>
              </a:rPr>
              <a:t>I have a dream that one day</a:t>
            </a:r>
            <a:endParaRPr lang="en-US" altLang="zh-CN" sz="1600" b="0">
              <a:solidFill>
                <a:srgbClr val="FF0000"/>
              </a:solidFill>
              <a:latin typeface="MiSans Demibold" charset="0"/>
              <a:ea typeface="MiSans Demibold" charset="0"/>
              <a:cs typeface="MiSans Demibold" charset="0"/>
            </a:endParaRPr>
          </a:p>
          <a:p>
            <a:pPr>
              <a:lnSpc>
                <a:spcPts val="1485"/>
              </a:lnSpc>
            </a:pPr>
            <a:r>
              <a:rPr lang="zh-CN" altLang="en-US" sz="1600" b="0">
                <a:solidFill>
                  <a:schemeClr val="tx1"/>
                </a:solidFill>
                <a:latin typeface="MiSans Demibold" charset="0"/>
                <a:ea typeface="MiSans Demibold" charset="0"/>
                <a:cs typeface="MiSans Demibold" charset="0"/>
              </a:rPr>
              <a:t>连续出现在五句话的开头</a:t>
            </a:r>
            <a:endParaRPr lang="zh-CN" altLang="en-US" sz="1600" b="0">
              <a:solidFill>
                <a:schemeClr val="tx1"/>
              </a:solidFill>
              <a:latin typeface="MiSans Demibold" charset="0"/>
              <a:ea typeface="MiSans Demibold" charset="0"/>
              <a:cs typeface="MiSans Demibold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935990" y="2519680"/>
            <a:ext cx="647700" cy="3764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807970" y="5116830"/>
            <a:ext cx="1637665" cy="2813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1485"/>
              </a:lnSpc>
            </a:pPr>
            <a:r>
              <a:rPr lang="zh-CN" altLang="en-US" sz="1600" b="0">
                <a:solidFill>
                  <a:schemeClr val="tx1"/>
                </a:solidFill>
                <a:latin typeface="Droid Sans Mono"/>
                <a:ea typeface="Droid Sans Mono"/>
              </a:rPr>
              <a:t>刘和珍出现十次</a:t>
            </a:r>
            <a:endParaRPr lang="zh-CN" altLang="en-US" sz="1600" b="0">
              <a:solidFill>
                <a:schemeClr val="tx1"/>
              </a:solidFill>
              <a:latin typeface="Droid Sans Mono"/>
              <a:ea typeface="Droid Sans Mono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1439545" y="3888105"/>
            <a:ext cx="1368425" cy="1296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9360535" y="1079500"/>
            <a:ext cx="935990" cy="2808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432290" y="431165"/>
            <a:ext cx="1858645" cy="6623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1485"/>
              </a:lnSpc>
            </a:pPr>
            <a:r>
              <a:rPr lang="zh-CN" altLang="en-US" sz="1600" b="0">
                <a:solidFill>
                  <a:schemeClr val="tx1"/>
                </a:solidFill>
                <a:latin typeface="MiSans Demibold" charset="0"/>
                <a:ea typeface="MiSans Demibold" charset="0"/>
                <a:cs typeface="MiSans Demibold" charset="0"/>
              </a:rPr>
              <a:t>为了方便压缩</a:t>
            </a:r>
            <a:endParaRPr lang="zh-CN" altLang="en-US" sz="1600" b="0">
              <a:solidFill>
                <a:schemeClr val="tx1"/>
              </a:solidFill>
              <a:latin typeface="MiSans Demibold" charset="0"/>
              <a:ea typeface="MiSans Demibold" charset="0"/>
              <a:cs typeface="MiSans Demibold" charset="0"/>
            </a:endParaRPr>
          </a:p>
          <a:p>
            <a:pPr>
              <a:lnSpc>
                <a:spcPts val="1485"/>
              </a:lnSpc>
            </a:pPr>
            <a:r>
              <a:rPr lang="zh-CN" altLang="en-US" sz="1600" b="0">
                <a:solidFill>
                  <a:schemeClr val="tx1"/>
                </a:solidFill>
                <a:latin typeface="MiSans Demibold" charset="0"/>
                <a:ea typeface="MiSans Demibold" charset="0"/>
                <a:cs typeface="MiSans Demibold" charset="0"/>
              </a:rPr>
              <a:t>特意搞了一个</a:t>
            </a:r>
            <a:r>
              <a:rPr lang="en-US" altLang="zh-CN" sz="1600" b="0">
                <a:solidFill>
                  <a:schemeClr val="tx1"/>
                </a:solidFill>
                <a:latin typeface="MiSans Demibold" charset="0"/>
                <a:ea typeface="MiSans Demibold" charset="0"/>
                <a:cs typeface="MiSans Demibold" charset="0"/>
              </a:rPr>
              <a:t>BMP</a:t>
            </a:r>
            <a:endParaRPr lang="en-US" altLang="zh-CN" sz="1600" b="0">
              <a:solidFill>
                <a:schemeClr val="tx1"/>
              </a:solidFill>
              <a:latin typeface="MiSans Demibold" charset="0"/>
              <a:ea typeface="MiSans Demibold" charset="0"/>
              <a:cs typeface="MiSans Demibold" charset="0"/>
            </a:endParaRPr>
          </a:p>
          <a:p>
            <a:pPr>
              <a:lnSpc>
                <a:spcPts val="1485"/>
              </a:lnSpc>
            </a:pPr>
            <a:r>
              <a:rPr lang="en-US" altLang="zh-CN" sz="1600" b="0">
                <a:solidFill>
                  <a:schemeClr val="tx1"/>
                </a:solidFill>
                <a:latin typeface="MiSans Demibold" charset="0"/>
                <a:ea typeface="MiSans Demibold" charset="0"/>
                <a:cs typeface="MiSans Demibold" charset="0"/>
              </a:rPr>
              <a:t>24</a:t>
            </a:r>
            <a:r>
              <a:rPr lang="zh-CN" altLang="en-US" sz="1600" b="0">
                <a:solidFill>
                  <a:schemeClr val="tx1"/>
                </a:solidFill>
                <a:latin typeface="MiSans Demibold" charset="0"/>
                <a:ea typeface="MiSans Demibold" charset="0"/>
                <a:cs typeface="MiSans Demibold" charset="0"/>
              </a:rPr>
              <a:t>位真彩色</a:t>
            </a:r>
            <a:endParaRPr lang="zh-CN" altLang="en-US" sz="1600" b="0">
              <a:solidFill>
                <a:schemeClr val="tx1"/>
              </a:solidFill>
              <a:latin typeface="MiSans Demibold" charset="0"/>
              <a:ea typeface="MiSans Demibold" charset="0"/>
              <a:cs typeface="MiSans Demibold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5975985" y="5687695"/>
            <a:ext cx="648335" cy="792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624320" y="6336030"/>
            <a:ext cx="1431290" cy="2813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1485"/>
              </a:lnSpc>
            </a:pPr>
            <a:r>
              <a:rPr lang="en-US" altLang="zh-CN" sz="1600" b="0">
                <a:solidFill>
                  <a:schemeClr val="tx1"/>
                </a:solidFill>
                <a:latin typeface="MiSans Demibold" charset="0"/>
                <a:ea typeface="MiSans Demibold" charset="0"/>
                <a:cs typeface="MiSans Demibold" charset="0"/>
              </a:rPr>
              <a:t>Quine </a:t>
            </a:r>
            <a:r>
              <a:rPr lang="zh-CN" altLang="en-US" sz="1600" b="0">
                <a:solidFill>
                  <a:schemeClr val="tx1"/>
                </a:solidFill>
                <a:latin typeface="MiSans Demibold" charset="0"/>
                <a:ea typeface="MiSans Demibold" charset="0"/>
                <a:cs typeface="MiSans Demibold" charset="0"/>
              </a:rPr>
              <a:t>问题</a:t>
            </a:r>
            <a:endParaRPr lang="zh-CN" altLang="en-US" sz="1600" b="0">
              <a:solidFill>
                <a:schemeClr val="tx1"/>
              </a:solidFill>
              <a:latin typeface="MiSans Demibold" charset="0"/>
              <a:ea typeface="MiSans Demibold" charset="0"/>
              <a:cs typeface="MiSans Demibold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6840220" y="4751705"/>
            <a:ext cx="2160270" cy="1728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000490" y="6354445"/>
            <a:ext cx="1864360" cy="2813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1485"/>
              </a:lnSpc>
            </a:pPr>
            <a:r>
              <a:rPr lang="zh-CN" sz="1600" b="0">
                <a:solidFill>
                  <a:schemeClr val="tx1"/>
                </a:solidFill>
                <a:latin typeface="MiSans Demibold" charset="0"/>
                <a:ea typeface="MiSans Demibold" charset="0"/>
                <a:cs typeface="MiSans Demibold" charset="0"/>
              </a:rPr>
              <a:t>筛法</a:t>
            </a:r>
            <a:r>
              <a:rPr lang="en-US" altLang="zh-CN" sz="1600" b="0">
                <a:solidFill>
                  <a:schemeClr val="tx1"/>
                </a:solidFill>
                <a:latin typeface="MiSans Demibold" charset="0"/>
                <a:ea typeface="MiSans Demibold" charset="0"/>
                <a:cs typeface="MiSans Demibold" charset="0"/>
              </a:rPr>
              <a:t>+</a:t>
            </a:r>
            <a:r>
              <a:rPr lang="zh-CN" altLang="en-US" sz="1600" b="0">
                <a:solidFill>
                  <a:schemeClr val="tx1"/>
                </a:solidFill>
                <a:latin typeface="MiSans Demibold" charset="0"/>
                <a:ea typeface="MiSans Demibold" charset="0"/>
                <a:cs typeface="MiSans Demibold" charset="0"/>
              </a:rPr>
              <a:t>奇技淫巧</a:t>
            </a:r>
            <a:endParaRPr lang="zh-CN" altLang="en-US" sz="1600" b="0">
              <a:solidFill>
                <a:schemeClr val="tx1"/>
              </a:solidFill>
              <a:latin typeface="MiSans Demibold" charset="0"/>
              <a:ea typeface="MiSans Demibold" charset="0"/>
              <a:cs typeface="MiSans Demibold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03780" y="5328285"/>
            <a:ext cx="5080000" cy="471805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ts val="1485"/>
              </a:lnSpc>
            </a:pPr>
            <a:r>
              <a:rPr lang="zh-CN" altLang="en-US" sz="1600" b="0">
                <a:solidFill>
                  <a:srgbClr val="FF0000"/>
                </a:solidFill>
                <a:latin typeface="Droid Sans Mono"/>
                <a:ea typeface="Droid Sans Mono"/>
              </a:rPr>
              <a:t>沉默</a:t>
            </a:r>
            <a:r>
              <a:rPr lang="zh-CN" altLang="en-US" sz="1600" b="0">
                <a:solidFill>
                  <a:schemeClr val="tx1"/>
                </a:solidFill>
                <a:latin typeface="Droid Sans Mono"/>
                <a:ea typeface="Droid Sans Mono"/>
              </a:rPr>
              <a:t>呵，</a:t>
            </a:r>
            <a:r>
              <a:rPr lang="zh-CN" altLang="en-US" sz="1600" b="0">
                <a:solidFill>
                  <a:srgbClr val="FF0000"/>
                </a:solidFill>
                <a:latin typeface="Droid Sans Mono"/>
                <a:ea typeface="Droid Sans Mono"/>
              </a:rPr>
              <a:t>沉默</a:t>
            </a:r>
            <a:r>
              <a:rPr lang="zh-CN" altLang="en-US" sz="1600" b="0">
                <a:solidFill>
                  <a:schemeClr val="tx1"/>
                </a:solidFill>
                <a:latin typeface="Droid Sans Mono"/>
                <a:ea typeface="Droid Sans Mono"/>
              </a:rPr>
              <a:t>呵！</a:t>
            </a:r>
            <a:endParaRPr lang="zh-CN" altLang="en-US" sz="1600" b="0">
              <a:solidFill>
                <a:schemeClr val="tx1"/>
              </a:solidFill>
              <a:latin typeface="Droid Sans Mono"/>
              <a:ea typeface="Droid Sans Mono"/>
            </a:endParaRPr>
          </a:p>
          <a:p>
            <a:pPr>
              <a:lnSpc>
                <a:spcPts val="1485"/>
              </a:lnSpc>
            </a:pPr>
            <a:r>
              <a:rPr lang="zh-CN" altLang="en-US" sz="1600" b="0">
                <a:solidFill>
                  <a:schemeClr val="tx1"/>
                </a:solidFill>
                <a:latin typeface="Droid Sans Mono"/>
                <a:ea typeface="Droid Sans Mono"/>
              </a:rPr>
              <a:t>不在</a:t>
            </a:r>
            <a:r>
              <a:rPr lang="zh-CN" altLang="en-US" sz="1600" b="0">
                <a:solidFill>
                  <a:srgbClr val="FF0000"/>
                </a:solidFill>
                <a:latin typeface="Droid Sans Mono"/>
                <a:ea typeface="Droid Sans Mono"/>
              </a:rPr>
              <a:t>沉默</a:t>
            </a:r>
            <a:r>
              <a:rPr lang="zh-CN" altLang="en-US" sz="1600" b="0">
                <a:solidFill>
                  <a:schemeClr val="tx1"/>
                </a:solidFill>
                <a:latin typeface="Droid Sans Mono"/>
                <a:ea typeface="Droid Sans Mono"/>
              </a:rPr>
              <a:t>中爆发，就在</a:t>
            </a:r>
            <a:r>
              <a:rPr lang="zh-CN" altLang="en-US" sz="1600" b="0">
                <a:solidFill>
                  <a:srgbClr val="FF0000"/>
                </a:solidFill>
                <a:latin typeface="Droid Sans Mono"/>
                <a:ea typeface="Droid Sans Mono"/>
              </a:rPr>
              <a:t>沉默</a:t>
            </a:r>
            <a:r>
              <a:rPr lang="zh-CN" altLang="en-US" sz="1600" b="0">
                <a:solidFill>
                  <a:schemeClr val="tx1"/>
                </a:solidFill>
                <a:latin typeface="Droid Sans Mono"/>
                <a:ea typeface="Droid Sans Mono"/>
              </a:rPr>
              <a:t>中灭亡。</a:t>
            </a:r>
            <a:endParaRPr lang="zh-CN" altLang="en-US" sz="1600" b="0">
              <a:solidFill>
                <a:schemeClr val="tx1"/>
              </a:solidFill>
              <a:latin typeface="Droid Sans Mono"/>
              <a:ea typeface="Droid Sans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案例二：办比赛（</a:t>
            </a:r>
            <a:r>
              <a:rPr altLang="zh-CN">
                <a:sym typeface="+mn-ea"/>
              </a:rPr>
              <a:t>4th</a:t>
            </a:r>
            <a:r>
              <a:rPr lang="zh-CN" altLang="en-US">
                <a:sym typeface="+mn-ea"/>
              </a:rPr>
              <a:t>青云杯）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9966325" cy="5038090"/>
          </a:xfrm>
        </p:spPr>
        <p:txBody>
          <a:bodyPr/>
          <a:p>
            <a:r>
              <a:rPr lang="zh-CN" altLang="en-US"/>
              <a:t>好消息：</a:t>
            </a:r>
            <a:endParaRPr lang="zh-CN" altLang="en-US"/>
          </a:p>
          <a:p>
            <a:pPr lvl="1"/>
            <a:r>
              <a:rPr lang="zh-CN" altLang="en-US"/>
              <a:t>比赛中途，第二名借助工程题在比赛结束前的最后一个小时里逆袭了，超过了原先的</a:t>
            </a:r>
            <a:r>
              <a:rPr lang="en-US" altLang="zh-CN"/>
              <a:t> rank1 </a:t>
            </a:r>
            <a:r>
              <a:rPr lang="zh-CN" altLang="en-US"/>
              <a:t>成为榜首</a:t>
            </a:r>
            <a:endParaRPr lang="zh-CN" altLang="en-US"/>
          </a:p>
          <a:p>
            <a:pPr lvl="0"/>
            <a:r>
              <a:rPr lang="zh-CN" altLang="en-US"/>
              <a:t>坏消息：</a:t>
            </a:r>
            <a:endParaRPr lang="zh-CN" altLang="en-US"/>
          </a:p>
          <a:p>
            <a:pPr lvl="1"/>
            <a:r>
              <a:rPr lang="zh-CN" altLang="en-US"/>
              <a:t>只有不到</a:t>
            </a:r>
            <a:r>
              <a:rPr lang="en-US" altLang="zh-CN"/>
              <a:t> 15% </a:t>
            </a:r>
            <a:r>
              <a:rPr lang="zh-CN" altLang="en-US"/>
              <a:t>的同学尝试了工程题</a:t>
            </a:r>
            <a:endParaRPr lang="zh-CN" altLang="en-US"/>
          </a:p>
          <a:p>
            <a:pPr lvl="1"/>
            <a:r>
              <a:rPr lang="zh-CN" altLang="en-US"/>
              <a:t>且大家基本上都在无脑写哈夫曼树（一大批人卡在调试调不出来）</a:t>
            </a:r>
            <a:endParaRPr lang="zh-CN" altLang="en-US"/>
          </a:p>
          <a:p>
            <a:pPr lvl="1"/>
            <a:r>
              <a:rPr lang="zh-CN" altLang="en-US"/>
              <a:t>一些同学想到了对</a:t>
            </a:r>
            <a:r>
              <a:rPr lang="en-US" altLang="zh-CN"/>
              <a:t> ascii </a:t>
            </a:r>
            <a:r>
              <a:rPr lang="zh-CN" altLang="en-US"/>
              <a:t>字符做</a:t>
            </a:r>
            <a:r>
              <a:rPr lang="en-US" altLang="zh-CN"/>
              <a:t> 8bit </a:t>
            </a:r>
            <a:r>
              <a:rPr lang="zh-CN" altLang="en-US"/>
              <a:t>转</a:t>
            </a:r>
            <a:r>
              <a:rPr lang="en-US" altLang="zh-CN"/>
              <a:t> 7bit</a:t>
            </a:r>
            <a:r>
              <a:rPr lang="zh-CN" altLang="en-US"/>
              <a:t>，简单粗暴，行之有效</a:t>
            </a:r>
            <a:endParaRPr lang="en-US" altLang="zh-CN"/>
          </a:p>
          <a:p>
            <a:pPr lvl="0"/>
            <a:r>
              <a:rPr lang="zh-CN" altLang="en-US"/>
              <a:t>总结：</a:t>
            </a:r>
            <a:endParaRPr lang="zh-CN" altLang="en-US"/>
          </a:p>
          <a:p>
            <a:pPr lvl="1"/>
            <a:r>
              <a:rPr lang="zh-CN" altLang="en-US"/>
              <a:t>关注度不足，工程题形式新颖，现场没几个人敢做吃螃蟹的人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自我介绍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9952355" cy="5066030"/>
          </a:xfrm>
        </p:spPr>
        <p:txBody>
          <a:bodyPr/>
          <a:p>
            <a:r>
              <a:rPr lang="zh-CN" altLang="en-US"/>
              <a:t>吉林大学</a:t>
            </a:r>
            <a:r>
              <a:rPr lang="en-US" altLang="zh-CN"/>
              <a:t> 2020 </a:t>
            </a:r>
            <a:r>
              <a:rPr lang="zh-CN" altLang="en-US"/>
              <a:t>级计算机本科</a:t>
            </a:r>
            <a:endParaRPr lang="zh-CN" altLang="en-US"/>
          </a:p>
          <a:p>
            <a:pPr lvl="1"/>
            <a:r>
              <a:rPr lang="zh-CN" altLang="en-US"/>
              <a:t>成绩还算不错，保研到北航</a:t>
            </a:r>
            <a:endParaRPr lang="zh-CN" altLang="en-US"/>
          </a:p>
          <a:p>
            <a:pPr lvl="1"/>
            <a:endParaRPr lang="zh-CN" altLang="en-US"/>
          </a:p>
          <a:p>
            <a:pPr lvl="0"/>
            <a:r>
              <a:rPr lang="zh-CN" altLang="en-US"/>
              <a:t>爱好广泛样样不精</a:t>
            </a:r>
            <a:r>
              <a:rPr lang="zh-CN" altLang="en-US" strike="sngStrike"/>
              <a:t>的三姓家猫</a:t>
            </a:r>
            <a:endParaRPr lang="zh-CN" altLang="en-US"/>
          </a:p>
          <a:p>
            <a:pPr lvl="1"/>
            <a:r>
              <a:rPr lang="zh-CN" altLang="en-US"/>
              <a:t>先后在吉大网安协会、</a:t>
            </a:r>
            <a:r>
              <a:rPr lang="en-US" altLang="zh-CN"/>
              <a:t>Linux</a:t>
            </a:r>
            <a:r>
              <a:rPr lang="zh-CN" altLang="en-US"/>
              <a:t>用户协会、青云软件协会任职</a:t>
            </a:r>
            <a:endParaRPr lang="zh-CN" altLang="en-US"/>
          </a:p>
          <a:p>
            <a:pPr lvl="1"/>
            <a:endParaRPr lang="zh-CN" altLang="en-US"/>
          </a:p>
          <a:p>
            <a:pPr lvl="0"/>
            <a:r>
              <a:rPr lang="zh-CN" altLang="en-US"/>
              <a:t>安同铁粉</a:t>
            </a:r>
            <a:endParaRPr lang="zh-CN" altLang="en-US"/>
          </a:p>
          <a:p>
            <a:pPr lvl="1"/>
            <a:r>
              <a:rPr lang="zh-CN" altLang="en-US"/>
              <a:t>靠使用使用安同</a:t>
            </a:r>
            <a:r>
              <a:rPr lang="en-US" altLang="zh-CN"/>
              <a:t> os </a:t>
            </a:r>
            <a:r>
              <a:rPr lang="zh-CN" altLang="en-US"/>
              <a:t>和</a:t>
            </a:r>
            <a:r>
              <a:rPr lang="en-US" altLang="zh-CN"/>
              <a:t> oma </a:t>
            </a:r>
            <a:r>
              <a:rPr lang="zh-CN" altLang="en-US"/>
              <a:t>维持基本生活（用了都说好）</a:t>
            </a:r>
            <a:endParaRPr lang="zh-CN" altLang="en-US"/>
          </a:p>
          <a:p>
            <a:pPr lvl="1"/>
            <a:r>
              <a:rPr lang="en-US" altLang="zh-CN"/>
              <a:t>AOSCC2024 </a:t>
            </a:r>
            <a:r>
              <a:rPr lang="zh-CN" altLang="en-US"/>
              <a:t>志愿者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案例二：办比赛（</a:t>
            </a:r>
            <a:r>
              <a:rPr altLang="zh-CN">
                <a:sym typeface="+mn-ea"/>
              </a:rPr>
              <a:t>5th</a:t>
            </a:r>
            <a:r>
              <a:rPr lang="zh-CN" altLang="en-US">
                <a:sym typeface="+mn-ea"/>
              </a:rPr>
              <a:t>青云杯）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10144760" cy="4500245"/>
          </a:xfrm>
        </p:spPr>
        <p:txBody>
          <a:bodyPr/>
          <a:p>
            <a:r>
              <a:rPr lang="zh-CN" altLang="en-US"/>
              <a:t>第五届青云杯前的某天晚上：</a:t>
            </a:r>
            <a:endParaRPr lang="zh-CN" altLang="en-US"/>
          </a:p>
          <a:p>
            <a:pPr lvl="1"/>
            <a:r>
              <a:rPr lang="zh-CN" altLang="en-US"/>
              <a:t>我</a:t>
            </a:r>
            <a:r>
              <a:rPr lang="en-US" altLang="zh-CN"/>
              <a:t>@Ciel</a:t>
            </a:r>
            <a:r>
              <a:rPr lang="zh-CN" altLang="en-US"/>
              <a:t>：</a:t>
            </a:r>
            <a:endParaRPr lang="zh-CN" altLang="en-US"/>
          </a:p>
          <a:p>
            <a:pPr lvl="2"/>
            <a:r>
              <a:rPr lang="zh-CN" altLang="en-US"/>
              <a:t>我想到一个提高工程题参与度的方法</a:t>
            </a:r>
            <a:endParaRPr lang="zh-CN" altLang="en-US"/>
          </a:p>
          <a:p>
            <a:pPr lvl="2"/>
            <a:r>
              <a:rPr lang="zh-CN" altLang="en-US"/>
              <a:t>不过可能评测会比较吃力</a:t>
            </a:r>
            <a:endParaRPr lang="zh-CN" altLang="en-US"/>
          </a:p>
          <a:p>
            <a:pPr lvl="1"/>
            <a:r>
              <a:rPr lang="en-US" altLang="zh-CN"/>
              <a:t>Re</a:t>
            </a:r>
            <a:r>
              <a:rPr lang="zh-CN" altLang="en-US"/>
              <a:t>：</a:t>
            </a:r>
            <a:endParaRPr lang="zh-CN" altLang="en-US"/>
          </a:p>
          <a:p>
            <a:pPr lvl="2"/>
            <a:r>
              <a:rPr lang="zh-CN" altLang="en-US"/>
              <a:t>你负责命题组，你拍板</a:t>
            </a:r>
            <a:endParaRPr lang="zh-CN" altLang="en-US"/>
          </a:p>
          <a:p>
            <a:pPr lvl="2"/>
            <a:r>
              <a:rPr lang="zh-CN" altLang="en-US"/>
              <a:t>只要你需要，什么评测方式的评测机我都能给你搓出来</a:t>
            </a:r>
            <a:endParaRPr lang="zh-CN" altLang="en-US"/>
          </a:p>
          <a:p>
            <a:pPr lvl="2"/>
            <a:r>
              <a:rPr lang="zh-CN" altLang="en-US"/>
              <a:t>（没读过</a:t>
            </a:r>
            <a:r>
              <a:rPr lang="en-US" altLang="zh-CN"/>
              <a:t> UOJ </a:t>
            </a:r>
            <a:r>
              <a:rPr lang="zh-CN" altLang="en-US"/>
              <a:t>源码的我看着一大堆</a:t>
            </a:r>
            <a:r>
              <a:rPr lang="en-US" altLang="zh-CN"/>
              <a:t>PHP</a:t>
            </a:r>
            <a:r>
              <a:rPr lang="zh-CN" altLang="en-US"/>
              <a:t>代码瑟瑟发抖）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案例二：办比赛（</a:t>
            </a:r>
            <a:r>
              <a:rPr altLang="zh-CN">
                <a:sym typeface="+mn-ea"/>
              </a:rPr>
              <a:t>5th</a:t>
            </a:r>
            <a:r>
              <a:rPr lang="zh-CN" altLang="en-US">
                <a:sym typeface="+mn-ea"/>
              </a:rPr>
              <a:t>青云杯）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10091420" cy="4500245"/>
          </a:xfrm>
        </p:spPr>
        <p:txBody>
          <a:bodyPr/>
          <a:p>
            <a:r>
              <a:rPr lang="zh-CN" altLang="en-US"/>
              <a:t>把文件的无损压缩改为图像有损压缩</a:t>
            </a:r>
            <a:endParaRPr lang="zh-CN" altLang="en-US"/>
          </a:p>
          <a:p>
            <a:pPr lvl="0"/>
            <a:r>
              <a:rPr lang="zh-CN" altLang="en-US"/>
              <a:t>使用最大单点距离和平均颜色距离衡量算法优越性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最大单点距离给了一个上界，超过上界得零分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/>
              <a:t>在此基础上最小化颜色平均距离</a:t>
            </a:r>
            <a:endParaRPr lang="zh-CN" altLang="en-US"/>
          </a:p>
          <a:p>
            <a:pPr lvl="1"/>
            <a:endParaRPr lang="zh-CN" altLang="en-US"/>
          </a:p>
          <a:p>
            <a:pPr lvl="0"/>
            <a:r>
              <a:rPr lang="zh-CN" altLang="en-US"/>
              <a:t>有损压缩使得大家更加敢于八仙过海各显神通</a:t>
            </a:r>
            <a:endParaRPr lang="zh-CN" altLang="en-US"/>
          </a:p>
          <a:p>
            <a:pPr lvl="1"/>
            <a:r>
              <a:rPr lang="zh-CN" altLang="en-US"/>
              <a:t>即使是没学过压缩算法，也多少让人想上手试试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案例二：办比赛（</a:t>
            </a:r>
            <a:r>
              <a:rPr altLang="zh-CN">
                <a:sym typeface="+mn-ea"/>
              </a:rPr>
              <a:t>5th</a:t>
            </a:r>
            <a:r>
              <a:rPr lang="zh-CN" altLang="en-US">
                <a:sym typeface="+mn-ea"/>
              </a:rPr>
              <a:t>青云杯）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9726295" cy="5046980"/>
          </a:xfrm>
        </p:spPr>
        <p:txBody>
          <a:bodyPr/>
          <a:p>
            <a:r>
              <a:rPr lang="zh-CN" altLang="en-US"/>
              <a:t>仿照拼</a:t>
            </a:r>
            <a:r>
              <a:rPr lang="zh-CN" altLang="en-US">
                <a:sym typeface="+mn-ea"/>
              </a:rPr>
              <a:t>夕夕</a:t>
            </a:r>
            <a:r>
              <a:rPr lang="zh-CN" altLang="en-US"/>
              <a:t>“砍一刀”，我们设计了一个神奇的机制</a:t>
            </a:r>
            <a:endParaRPr lang="zh-CN" altLang="en-US"/>
          </a:p>
          <a:p>
            <a:pPr lvl="1"/>
            <a:r>
              <a:rPr lang="zh-CN" altLang="en-US" sz="2400"/>
              <a:t>我们在题面中称：</a:t>
            </a:r>
            <a:r>
              <a:rPr lang="zh-CN" altLang="en-US" sz="2400" u="sng"/>
              <a:t>只要提交样例代码，就可能得到一定分数</a:t>
            </a:r>
            <a:endParaRPr lang="zh-CN" altLang="en-US"/>
          </a:p>
          <a:p>
            <a:pPr lvl="1"/>
            <a:r>
              <a:rPr lang="zh-CN" altLang="en-US"/>
              <a:t>某选手得分</a:t>
            </a:r>
            <a:r>
              <a:rPr lang="en-US" altLang="zh-CN"/>
              <a:t>=</a:t>
            </a:r>
            <a:r>
              <a:rPr lang="zh-CN" altLang="en-US"/>
              <a:t>满分</a:t>
            </a:r>
            <a:r>
              <a:rPr lang="en-US" altLang="zh-CN"/>
              <a:t> - k * (</a:t>
            </a:r>
            <a:r>
              <a:rPr lang="zh-CN" altLang="en-US"/>
              <a:t>平均色距离</a:t>
            </a:r>
            <a:r>
              <a:rPr lang="zh-CN" altLang="en-US">
                <a:solidFill>
                  <a:srgbClr val="FF0000"/>
                </a:solidFill>
              </a:rPr>
              <a:t>小于等于</a:t>
            </a:r>
            <a:r>
              <a:rPr lang="zh-CN" altLang="en-US">
                <a:solidFill>
                  <a:schemeClr val="tx1"/>
                </a:solidFill>
              </a:rPr>
              <a:t>他的总人数</a:t>
            </a:r>
            <a:r>
              <a:rPr lang="en-US" altLang="zh-CN">
                <a:solidFill>
                  <a:schemeClr val="tx1"/>
                </a:solidFill>
              </a:rPr>
              <a:t> - 1)</a:t>
            </a:r>
            <a:endParaRPr lang="en-US" altLang="zh-CN">
              <a:solidFill>
                <a:schemeClr val="tx1"/>
              </a:solidFill>
            </a:endParaRPr>
          </a:p>
          <a:p>
            <a:pPr lvl="1"/>
            <a:r>
              <a:rPr lang="zh-CN" altLang="en-US">
                <a:solidFill>
                  <a:srgbClr val="FF0000"/>
                </a:solidFill>
              </a:rPr>
              <a:t>这里小于等于不能改成小于，否则就会出大问题。</a:t>
            </a:r>
            <a:endParaRPr lang="en-US" altLang="zh-CN">
              <a:solidFill>
                <a:srgbClr val="FF0000"/>
              </a:solidFill>
            </a:endParaRPr>
          </a:p>
          <a:p>
            <a:pPr lvl="0"/>
            <a:endParaRPr lang="zh-CN" altLang="en-US"/>
          </a:p>
          <a:p>
            <a:pPr lvl="0"/>
            <a:r>
              <a:rPr lang="zh-CN" altLang="en-US"/>
              <a:t>我们之所以敢这么做，是因为我们有这个自信</a:t>
            </a:r>
            <a:endParaRPr lang="zh-CN" altLang="en-US"/>
          </a:p>
          <a:p>
            <a:pPr lvl="1"/>
            <a:r>
              <a:rPr lang="zh-CN" altLang="en-US"/>
              <a:t>合理设计</a:t>
            </a:r>
            <a:r>
              <a:rPr lang="en-US" altLang="zh-CN"/>
              <a:t> k </a:t>
            </a:r>
            <a:r>
              <a:rPr lang="zh-CN" altLang="en-US"/>
              <a:t>的取值，到比赛结束前</a:t>
            </a:r>
            <a:endParaRPr lang="zh-CN" altLang="en-US"/>
          </a:p>
          <a:p>
            <a:pPr lvl="1"/>
            <a:r>
              <a:rPr lang="zh-CN" altLang="en-US"/>
              <a:t>所有提交样例代码的选手必然一分没有</a:t>
            </a:r>
            <a:endParaRPr lang="zh-CN" altLang="en-US"/>
          </a:p>
          <a:p>
            <a:pPr lvl="1"/>
            <a:r>
              <a:rPr lang="zh-CN" altLang="en-US"/>
              <a:t>这使得这赛成了一次成功的社会学实验，而且出人意料地成功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How It Works</a:t>
            </a:r>
            <a:r>
              <a:rPr lang="zh-CN" altLang="en-US"/>
              <a:t>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10201910" cy="4500245"/>
          </a:xfrm>
        </p:spPr>
        <p:txBody>
          <a:bodyPr/>
          <a:p>
            <a:r>
              <a:rPr lang="zh-CN" altLang="en-US"/>
              <a:t>设</a:t>
            </a:r>
            <a:r>
              <a:rPr lang="en-US" altLang="zh-CN"/>
              <a:t> k = 10, </a:t>
            </a:r>
            <a:r>
              <a:rPr lang="zh-CN" altLang="en-US"/>
              <a:t>满分</a:t>
            </a:r>
            <a:r>
              <a:rPr lang="en-US" altLang="zh-CN"/>
              <a:t> = 100</a:t>
            </a:r>
            <a:r>
              <a:rPr lang="zh-CN" altLang="en-US"/>
              <a:t>，我的得分</a:t>
            </a:r>
            <a:r>
              <a:rPr lang="en-US" altLang="zh-CN"/>
              <a:t>=100-10*(</a:t>
            </a:r>
            <a:r>
              <a:rPr lang="zh-CN" altLang="en-US">
                <a:solidFill>
                  <a:srgbClr val="FF0000"/>
                </a:solidFill>
              </a:rPr>
              <a:t>不劣于我的人数</a:t>
            </a:r>
            <a:r>
              <a:rPr lang="en-US" altLang="zh-CN"/>
              <a:t> - 1)</a:t>
            </a:r>
            <a:endParaRPr lang="en-US" altLang="zh-CN"/>
          </a:p>
          <a:p>
            <a:pPr lvl="1"/>
            <a:r>
              <a:rPr lang="zh-CN" altLang="en-US"/>
              <a:t>当有一个人提交了示例代码：他将得到</a:t>
            </a:r>
            <a:r>
              <a:rPr lang="en-US" altLang="zh-CN"/>
              <a:t> 100 </a:t>
            </a:r>
            <a:r>
              <a:rPr lang="zh-CN" altLang="en-US"/>
              <a:t>分</a:t>
            </a:r>
            <a:endParaRPr lang="zh-CN" altLang="en-US"/>
          </a:p>
          <a:p>
            <a:pPr lvl="1"/>
            <a:r>
              <a:rPr lang="zh-CN" altLang="en-US"/>
              <a:t>当有两个人提交了示例代码：他们两个都是</a:t>
            </a:r>
            <a:r>
              <a:rPr lang="en-US" altLang="zh-CN"/>
              <a:t> 90 </a:t>
            </a:r>
            <a:r>
              <a:rPr lang="zh-CN" altLang="en-US"/>
              <a:t>分</a:t>
            </a:r>
            <a:endParaRPr lang="zh-CN" altLang="en-US"/>
          </a:p>
          <a:p>
            <a:pPr lvl="1"/>
            <a:r>
              <a:rPr lang="zh-CN" altLang="en-US"/>
              <a:t>当有三个人提交了示例代码：他们三个都是</a:t>
            </a:r>
            <a:r>
              <a:rPr lang="en-US" altLang="zh-CN"/>
              <a:t> 80 </a:t>
            </a:r>
            <a:r>
              <a:rPr lang="zh-CN" altLang="en-US"/>
              <a:t>分</a:t>
            </a:r>
            <a:endParaRPr lang="zh-CN" altLang="en-US"/>
          </a:p>
          <a:p>
            <a:pPr lvl="1"/>
            <a:r>
              <a:rPr lang="en-US" altLang="zh-CN"/>
              <a:t>...</a:t>
            </a:r>
            <a:endParaRPr lang="en-US" altLang="zh-CN"/>
          </a:p>
          <a:p>
            <a:pPr lvl="1"/>
            <a:r>
              <a:rPr lang="zh-CN" altLang="en-US"/>
              <a:t>当有十个人提交了示例代码：他们全都是零分！</a:t>
            </a:r>
            <a:endParaRPr lang="zh-CN" altLang="en-US"/>
          </a:p>
          <a:p>
            <a:pPr lvl="1"/>
            <a:r>
              <a:rPr lang="zh-CN" altLang="en-US"/>
              <a:t>诶嘿，纳什均衡！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8195" y="5544185"/>
            <a:ext cx="6851015" cy="14814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这个过程有什么意义呢？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10621645" cy="5137785"/>
          </a:xfrm>
        </p:spPr>
        <p:txBody>
          <a:bodyPr/>
          <a:p>
            <a:r>
              <a:rPr lang="zh-CN" altLang="en-US"/>
              <a:t>由于工程题的权重和所有传统题加起来差不多多</a:t>
            </a:r>
            <a:endParaRPr lang="zh-CN" altLang="en-US"/>
          </a:p>
          <a:p>
            <a:pPr lvl="1"/>
            <a:r>
              <a:rPr lang="zh-CN" altLang="en-US"/>
              <a:t>所以第一个提交工程题的人，注定会成为当时的第一名</a:t>
            </a:r>
            <a:endParaRPr lang="zh-CN" altLang="en-US"/>
          </a:p>
          <a:p>
            <a:pPr lvl="1"/>
            <a:r>
              <a:rPr lang="zh-CN" altLang="en-US"/>
              <a:t>由于大家能看到大屏幕上的动态榜单，所以就会有人意识到</a:t>
            </a:r>
            <a:endParaRPr lang="zh-CN" altLang="en-US"/>
          </a:p>
          <a:p>
            <a:pPr lvl="1"/>
            <a:r>
              <a:rPr lang="zh-CN" altLang="en-US"/>
              <a:t>这个题性价比这么高的吗？这种方法成功的吸引了大多数人的注意力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由于纳什均衡</a:t>
            </a:r>
            <a:endParaRPr lang="zh-CN" altLang="en-US"/>
          </a:p>
          <a:p>
            <a:pPr lvl="1"/>
            <a:r>
              <a:rPr lang="zh-CN" altLang="en-US"/>
              <a:t>提交样例的人最终注定没分，作为命题人我一点不担心出锅爆冷</a:t>
            </a:r>
            <a:endParaRPr lang="zh-CN" altLang="en-US"/>
          </a:p>
          <a:p>
            <a:pPr lvl="1"/>
            <a:r>
              <a:rPr lang="zh-CN" altLang="en-US"/>
              <a:t>但是更多的人关注到了题目</a:t>
            </a:r>
            <a:endParaRPr lang="zh-CN" altLang="en-US"/>
          </a:p>
          <a:p>
            <a:pPr lvl="1"/>
            <a:r>
              <a:rPr lang="zh-CN" altLang="en-US"/>
              <a:t>成功让我们输出了一波工程题理念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5295" y="2807970"/>
            <a:ext cx="3444875" cy="2352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不止于此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10283190" cy="4500245"/>
          </a:xfrm>
        </p:spPr>
        <p:txBody>
          <a:bodyPr/>
          <a:p>
            <a:r>
              <a:rPr lang="zh-CN" altLang="en-US"/>
              <a:t>给予一个人所没有拥有的事物带来的快乐的程度</a:t>
            </a:r>
            <a:endParaRPr lang="zh-CN" altLang="en-US"/>
          </a:p>
          <a:p>
            <a:pPr lvl="1"/>
            <a:r>
              <a:rPr lang="zh-CN" altLang="en-US"/>
              <a:t>是远不及剥夺一个人已有的事物所带来的痛苦的</a:t>
            </a:r>
            <a:endParaRPr lang="zh-CN" altLang="en-US"/>
          </a:p>
          <a:p>
            <a:pPr lvl="1"/>
            <a:r>
              <a:rPr lang="zh-CN" altLang="en-US"/>
              <a:t>对于那些早期提交了样例并得到了高额分数的人</a:t>
            </a:r>
            <a:endParaRPr lang="zh-CN" altLang="en-US"/>
          </a:p>
          <a:p>
            <a:pPr lvl="2"/>
            <a:r>
              <a:rPr lang="zh-CN" altLang="en-US"/>
              <a:t>我们发现他们大多为评测机贡献了非凡次数的提交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淘尽黄沙始得金</a:t>
            </a:r>
            <a:endParaRPr lang="zh-CN" altLang="en-US"/>
          </a:p>
          <a:p>
            <a:pPr lvl="1"/>
            <a:r>
              <a:rPr lang="zh-CN" altLang="en-US"/>
              <a:t>认真阅读仅四百余行的示例代码，了解评测机交互逻辑</a:t>
            </a:r>
            <a:endParaRPr lang="zh-CN" altLang="en-US"/>
          </a:p>
          <a:p>
            <a:pPr lvl="1"/>
            <a:r>
              <a:rPr lang="zh-CN" altLang="en-US"/>
              <a:t>对代码中压缩相关部分作出适当的修改与优化</a:t>
            </a:r>
            <a:endParaRPr lang="zh-CN" altLang="en-US"/>
          </a:p>
          <a:p>
            <a:pPr lvl="1"/>
            <a:r>
              <a:rPr lang="zh-CN" altLang="en-US" strike="sngStrike"/>
              <a:t>这便成了分数泡沫破灭后最后的清醒</a:t>
            </a:r>
            <a:endParaRPr lang="zh-CN" altLang="en-US" strike="sngStrike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好消息和坏消息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9798685" cy="4500245"/>
          </a:xfrm>
        </p:spPr>
        <p:txBody>
          <a:bodyPr/>
          <a:p>
            <a:r>
              <a:rPr lang="zh-CN" altLang="en-US"/>
              <a:t>好消息：</a:t>
            </a:r>
            <a:endParaRPr lang="zh-CN" altLang="en-US"/>
          </a:p>
          <a:p>
            <a:pPr lvl="1"/>
            <a:r>
              <a:rPr lang="zh-CN" altLang="en-US" sz="2400"/>
              <a:t>人人参与、半数有分</a:t>
            </a:r>
            <a:endParaRPr lang="zh-CN" altLang="en-US" sz="2400"/>
          </a:p>
          <a:p>
            <a:pPr lvl="1"/>
            <a:r>
              <a:rPr lang="zh-CN" altLang="en-US" sz="2400"/>
              <a:t>分数分布良好</a:t>
            </a:r>
            <a:endParaRPr lang="zh-CN" altLang="en-US" sz="2400"/>
          </a:p>
          <a:p>
            <a:pPr lvl="1"/>
            <a:endParaRPr lang="zh-CN" altLang="en-US"/>
          </a:p>
          <a:p>
            <a:r>
              <a:rPr lang="zh-CN" altLang="en-US"/>
              <a:t>坏消息：</a:t>
            </a:r>
            <a:endParaRPr lang="zh-CN" altLang="en-US"/>
          </a:p>
          <a:p>
            <a:pPr lvl="1"/>
            <a:r>
              <a:rPr lang="zh-CN" altLang="en-US"/>
              <a:t>我自己仿照</a:t>
            </a:r>
            <a:r>
              <a:rPr lang="en-US" altLang="zh-CN"/>
              <a:t>JPEG</a:t>
            </a:r>
            <a:r>
              <a:rPr lang="zh-CN" altLang="en-US"/>
              <a:t>格式写了一个色度抽象算法作为标算</a:t>
            </a:r>
            <a:endParaRPr lang="zh-CN" altLang="en-US"/>
          </a:p>
          <a:p>
            <a:pPr lvl="1"/>
            <a:r>
              <a:rPr lang="zh-CN" altLang="en-US"/>
              <a:t>结果被选手写一个十分简单的粗匹配游程编码薄纱（实在惭愧）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5th</a:t>
            </a:r>
            <a:r>
              <a:rPr lang="zh-CN" altLang="en-US"/>
              <a:t>青云杯与社团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10335895" cy="5216525"/>
          </a:xfrm>
        </p:spPr>
        <p:txBody>
          <a:bodyPr/>
          <a:p>
            <a:r>
              <a:rPr lang="zh-CN" altLang="en-US"/>
              <a:t>通过比赛的传统题部分吸引以“上机练手心态”的参赛者</a:t>
            </a:r>
            <a:endParaRPr lang="zh-CN" altLang="en-US"/>
          </a:p>
          <a:p>
            <a:r>
              <a:rPr lang="zh-CN" altLang="en-US"/>
              <a:t>通过工程题表达我们自己对工程的理解</a:t>
            </a:r>
            <a:endParaRPr lang="zh-CN" altLang="en-US"/>
          </a:p>
          <a:p>
            <a:pPr lvl="1"/>
            <a:r>
              <a:rPr lang="zh-CN" altLang="en-US"/>
              <a:t>阅读现有代码，理解其原理，并做出适当修改</a:t>
            </a:r>
            <a:endParaRPr lang="zh-CN" altLang="en-US"/>
          </a:p>
          <a:p>
            <a:pPr lvl="1"/>
            <a:r>
              <a:rPr lang="zh-CN" altLang="en-US"/>
              <a:t>这当然不是工程的全部，但是在我看来是开源学生社团更需要的品质</a:t>
            </a:r>
            <a:endParaRPr lang="zh-CN" altLang="en-US"/>
          </a:p>
          <a:p>
            <a:pPr lvl="0"/>
            <a:r>
              <a:rPr lang="zh-CN" altLang="en-US"/>
              <a:t>借助题目分数设置，吸引大家</a:t>
            </a:r>
            <a:r>
              <a:rPr lang="zh-CN" altLang="en-US">
                <a:sym typeface="+mn-ea"/>
              </a:rPr>
              <a:t>对工程题的</a:t>
            </a:r>
            <a:r>
              <a:rPr lang="zh-CN" altLang="en-US"/>
              <a:t>注意力</a:t>
            </a:r>
            <a:endParaRPr lang="zh-CN" altLang="en-US"/>
          </a:p>
          <a:p>
            <a:pPr lvl="0"/>
            <a:r>
              <a:rPr lang="zh-CN" altLang="en-US"/>
              <a:t>那么社团得到了什么呢？</a:t>
            </a:r>
            <a:endParaRPr lang="zh-CN" altLang="en-US"/>
          </a:p>
          <a:p>
            <a:pPr lvl="1"/>
            <a:r>
              <a:rPr lang="zh-CN" altLang="en-US"/>
              <a:t>找到了更合适的接班人</a:t>
            </a:r>
            <a:endParaRPr lang="zh-CN" altLang="en-US"/>
          </a:p>
          <a:p>
            <a:pPr lvl="1"/>
            <a:r>
              <a:rPr lang="zh-CN" altLang="en-US"/>
              <a:t>在比赛的获奖者中找到不少对我们工作感兴趣的伙伴</a:t>
            </a:r>
            <a:endParaRPr lang="zh-CN" altLang="en-US"/>
          </a:p>
          <a:p>
            <a:pPr lvl="1"/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额外感动与特别鸣谢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9613265" cy="4500245"/>
          </a:xfrm>
        </p:spPr>
        <p:txBody>
          <a:bodyPr/>
          <a:p>
            <a:r>
              <a:rPr lang="zh-CN" altLang="en-US">
                <a:sym typeface="+mn-ea"/>
              </a:rPr>
              <a:t>尤其感谢当年做出全部传统题的</a:t>
            </a:r>
            <a:r>
              <a:rPr lang="en-US" altLang="zh-CN">
                <a:sym typeface="+mn-ea"/>
              </a:rPr>
              <a:t>misaka18931</a:t>
            </a:r>
            <a:r>
              <a:rPr lang="zh-CN" altLang="en-US">
                <a:sym typeface="+mn-ea"/>
              </a:rPr>
              <a:t>大佬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赛后，他非常热情地帮我们制作了非常详尽的题目解答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比我做的粗糙的讲评好得多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后来他成为了</a:t>
            </a:r>
            <a:r>
              <a:rPr lang="en-US" altLang="zh-CN">
                <a:sym typeface="+mn-ea"/>
              </a:rPr>
              <a:t> JLULUG </a:t>
            </a:r>
            <a:r>
              <a:rPr lang="zh-CN" altLang="en-US">
                <a:sym typeface="+mn-ea"/>
              </a:rPr>
              <a:t>的现任社长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 sz="2400" strike="sngStrike">
                <a:solidFill>
                  <a:schemeClr val="bg1">
                    <a:lumMod val="65000"/>
                  </a:schemeClr>
                </a:solidFill>
                <a:sym typeface="+mn-ea"/>
              </a:rPr>
              <a:t>技术力比我高到不知道哪里去了</a:t>
            </a:r>
            <a:endParaRPr lang="zh-CN" altLang="en-US" sz="2400" strike="sngStrike">
              <a:solidFill>
                <a:schemeClr val="bg1">
                  <a:lumMod val="65000"/>
                </a:schemeClr>
              </a:solidFill>
              <a:sym typeface="+mn-ea"/>
            </a:endParaRPr>
          </a:p>
          <a:p>
            <a:pPr lvl="0"/>
            <a:r>
              <a:rPr lang="zh-CN" altLang="en-US" sz="2800">
                <a:sym typeface="+mn-ea"/>
              </a:rPr>
              <a:t>另外右图是愚人节推文的插图</a:t>
            </a:r>
            <a:endParaRPr lang="zh-CN" altLang="en-US" sz="2800">
              <a:sym typeface="+mn-ea"/>
            </a:endParaRPr>
          </a:p>
          <a:p>
            <a:pPr lvl="1"/>
            <a:r>
              <a:rPr lang="zh-CN" altLang="en-US" sz="2400">
                <a:sym typeface="+mn-ea"/>
              </a:rPr>
              <a:t>由于做的可能确实有点真</a:t>
            </a:r>
            <a:endParaRPr lang="zh-CN" altLang="en-US" sz="2400">
              <a:sym typeface="+mn-ea"/>
            </a:endParaRPr>
          </a:p>
          <a:p>
            <a:pPr lvl="1"/>
            <a:r>
              <a:rPr lang="zh-CN" altLang="en-US" sz="2400">
                <a:sym typeface="+mn-ea"/>
              </a:rPr>
              <a:t>甚至有同学真信了（好可怕，别信！）</a:t>
            </a:r>
            <a:endParaRPr lang="zh-CN" altLang="en-US" sz="2400">
              <a:sym typeface="+mn-ea"/>
            </a:endParaRPr>
          </a:p>
          <a:p>
            <a:pPr lvl="1"/>
            <a:endParaRPr lang="zh-CN" altLang="en-US">
              <a:sym typeface="+mn-ea"/>
            </a:endParaRPr>
          </a:p>
          <a:p>
            <a:pPr lvl="1"/>
            <a:endParaRPr lang="zh-CN" altLang="en-US"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128510" y="3168015"/>
            <a:ext cx="4017010" cy="32137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除此之外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9731375" cy="4500245"/>
          </a:xfrm>
        </p:spPr>
        <p:txBody>
          <a:bodyPr/>
          <a:p>
            <a:r>
              <a:rPr lang="zh-CN" altLang="en-US"/>
              <a:t>还参与了一些收集整合类的项目</a:t>
            </a:r>
            <a:endParaRPr lang="zh-CN" altLang="en-US"/>
          </a:p>
          <a:p>
            <a:pPr lvl="1"/>
            <a:r>
              <a:rPr lang="zh-CN" altLang="en-US"/>
              <a:t>比如：userElaina/Open-JLU</a:t>
            </a:r>
            <a:endParaRPr lang="zh-CN" altLang="en-US"/>
          </a:p>
          <a:p>
            <a:pPr lvl="1"/>
            <a:r>
              <a:rPr lang="zh-CN" altLang="en-US"/>
              <a:t>主打一个</a:t>
            </a:r>
            <a:r>
              <a:rPr lang="en-US" altLang="zh-CN"/>
              <a:t> wiki </a:t>
            </a:r>
            <a:r>
              <a:rPr lang="zh-CN" altLang="en-US"/>
              <a:t>收集</a:t>
            </a:r>
            <a:endParaRPr lang="zh-CN" altLang="en-US"/>
          </a:p>
          <a:p>
            <a:pPr lvl="1"/>
            <a:r>
              <a:rPr lang="zh-CN" altLang="en-US"/>
              <a:t>从笔记资料到校园网登录脚本</a:t>
            </a:r>
            <a:endParaRPr lang="zh-CN" altLang="en-US"/>
          </a:p>
          <a:p>
            <a:pPr lvl="1"/>
            <a:r>
              <a:rPr lang="zh-CN" altLang="en-US"/>
              <a:t>再到毕设</a:t>
            </a:r>
            <a:r>
              <a:rPr lang="en-US" altLang="zh-CN"/>
              <a:t> latex </a:t>
            </a:r>
            <a:r>
              <a:rPr lang="zh-CN" altLang="en-US"/>
              <a:t>模板</a:t>
            </a:r>
            <a:endParaRPr lang="zh-CN" altLang="en-US"/>
          </a:p>
          <a:p>
            <a:pPr lvl="0"/>
            <a:r>
              <a:rPr lang="zh-CN" altLang="en-US"/>
              <a:t>实用性挺强，好多朋友帮忙一起搞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2610" y="719455"/>
            <a:ext cx="4506595" cy="498157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23645" y="5039995"/>
            <a:ext cx="3380740" cy="21755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关于题目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99795" y="1800225"/>
            <a:ext cx="10003790" cy="4500245"/>
          </a:xfrm>
        </p:spPr>
        <p:txBody>
          <a:bodyPr/>
          <a:p>
            <a:r>
              <a:rPr lang="zh-CN" altLang="en-US"/>
              <a:t>什么是“软核”？</a:t>
            </a:r>
            <a:endParaRPr lang="zh-CN" altLang="en-US"/>
          </a:p>
          <a:p>
            <a:pPr lvl="1"/>
            <a:r>
              <a:rPr lang="zh-CN" altLang="en-US"/>
              <a:t>不是什么高端东西，只是想硬造一个“硬核”的反义词。</a:t>
            </a:r>
            <a:endParaRPr lang="zh-CN" altLang="en-US"/>
          </a:p>
          <a:p>
            <a:pPr lvl="1"/>
            <a:endParaRPr lang="zh-CN" altLang="en-US"/>
          </a:p>
          <a:p>
            <a:pPr lvl="0"/>
            <a:r>
              <a:rPr lang="zh-CN" altLang="en-US" sz="2800"/>
              <a:t>如果要解释</a:t>
            </a:r>
            <a:endParaRPr lang="zh-CN" altLang="en-US" sz="2800"/>
          </a:p>
          <a:p>
            <a:pPr lvl="1"/>
            <a:r>
              <a:rPr lang="zh-CN" altLang="en-US" sz="2400"/>
              <a:t>如果“硬核”大概被理解为需要刻苦钻研的艰深技术</a:t>
            </a:r>
            <a:endParaRPr lang="zh-CN" altLang="en-US" sz="2400"/>
          </a:p>
          <a:p>
            <a:pPr lvl="1"/>
            <a:r>
              <a:rPr lang="zh-CN" altLang="en-US"/>
              <a:t>“软核”：社团与社区内部一些文化层面的交流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8568690" y="143510"/>
            <a:ext cx="2802795" cy="6025420"/>
            <a:chOff x="12813" y="112"/>
            <a:chExt cx="5187" cy="11151"/>
          </a:xfrm>
        </p:grpSpPr>
        <p:pic>
          <p:nvPicPr>
            <p:cNvPr id="7" name="图片 6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2813" y="112"/>
              <a:ext cx="5187" cy="11151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3607" y="112"/>
              <a:ext cx="3869" cy="8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iSans Medium" charset="0"/>
                  <a:ea typeface="MiSans Medium" charset="0"/>
                  <a:cs typeface="MiSans Medium" charset="0"/>
                </a:rPr>
                <a:t>你也用</a:t>
              </a:r>
              <a:r>
                <a:rPr lang="en-US" altLang="zh-CN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iSans Medium" charset="0"/>
                  <a:ea typeface="MiSans Medium" charset="0"/>
                  <a:cs typeface="MiSans Medium" charset="0"/>
                </a:rPr>
                <a:t>Arch</a:t>
              </a:r>
              <a:r>
                <a:rPr lang="zh-CN" altLang="en-US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iSans Medium" charset="0"/>
                  <a:ea typeface="MiSans Medium" charset="0"/>
                  <a:cs typeface="MiSans Medium" charset="0"/>
                </a:rPr>
                <a:t>？</a:t>
              </a:r>
              <a:endPara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Sans Medium" charset="0"/>
                <a:ea typeface="MiSans Medium" charset="0"/>
                <a:cs typeface="MiSans Medium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606" y="3174"/>
              <a:ext cx="4112" cy="8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iSans Medium" charset="0"/>
                  <a:ea typeface="宋体" charset="0"/>
                  <a:cs typeface="MiSans Medium" charset="0"/>
                </a:rPr>
                <a:t>我用</a:t>
              </a:r>
              <a:r>
                <a:rPr lang="en-US" altLang="zh-CN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iSans Medium" charset="0"/>
                  <a:ea typeface="宋体" charset="0"/>
                  <a:cs typeface="MiSans Medium" charset="0"/>
                </a:rPr>
                <a:t>Manjaro</a:t>
              </a:r>
              <a:endParaRPr lang="en-US" alt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Sans Medium" charset="0"/>
                <a:ea typeface="宋体" charset="0"/>
                <a:cs typeface="MiSans Medium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一些其他尝试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10220960" cy="4500245"/>
          </a:xfrm>
        </p:spPr>
        <p:txBody>
          <a:bodyPr/>
          <a:p>
            <a:r>
              <a:rPr lang="en-US" altLang="zh-CN"/>
              <a:t>Linux Install Party </a:t>
            </a:r>
            <a:r>
              <a:rPr lang="zh-CN" altLang="en-US"/>
              <a:t>上大家一起现场装机（拧螺丝）</a:t>
            </a:r>
            <a:endParaRPr lang="zh-CN" altLang="en-US"/>
          </a:p>
          <a:p>
            <a:pPr lvl="1"/>
            <a:r>
              <a:rPr lang="zh-CN" altLang="en-US"/>
              <a:t>玩得很开心，可惜痛失一层硅脂</a:t>
            </a:r>
            <a:endParaRPr lang="zh-CN" altLang="en-US"/>
          </a:p>
          <a:p>
            <a:pPr lvl="2"/>
            <a:r>
              <a:rPr lang="zh-CN" altLang="en-US"/>
              <a:t>考虑到当时并非所有参会者都有相关经验</a:t>
            </a:r>
            <a:endParaRPr lang="zh-CN" altLang="en-US"/>
          </a:p>
          <a:p>
            <a:pPr lvl="2"/>
            <a:r>
              <a:rPr lang="zh-CN" altLang="en-US"/>
              <a:t>我们使用了</a:t>
            </a:r>
            <a:r>
              <a:rPr lang="en-US" altLang="zh-CN"/>
              <a:t> Manjaro </a:t>
            </a:r>
            <a:r>
              <a:rPr lang="zh-CN" altLang="en-US"/>
              <a:t>作为现场安装的发行版</a:t>
            </a:r>
            <a:endParaRPr lang="zh-CN" altLang="en-US"/>
          </a:p>
          <a:p>
            <a:pPr lvl="2"/>
            <a:r>
              <a:rPr lang="zh-CN" altLang="en-US"/>
              <a:t>（鼓励大家使用图形化界面在自己的电脑安装虚拟机</a:t>
            </a:r>
            <a:r>
              <a:rPr lang="en-US" altLang="zh-CN"/>
              <a:t>/</a:t>
            </a:r>
            <a:r>
              <a:rPr lang="zh-CN" altLang="en-US"/>
              <a:t>双系统）</a:t>
            </a:r>
            <a:endParaRPr lang="zh-CN" altLang="en-US"/>
          </a:p>
          <a:p>
            <a:pPr lvl="1"/>
            <a:endParaRPr lang="zh-CN" altLang="en-US"/>
          </a:p>
          <a:p>
            <a:pPr lvl="0"/>
            <a:r>
              <a:rPr lang="en-US" altLang="zh-CN"/>
              <a:t>JLULUG </a:t>
            </a:r>
            <a:r>
              <a:rPr lang="zh-CN" altLang="en-US"/>
              <a:t>互助书柜：想设计一个分布式书柜</a:t>
            </a:r>
            <a:endParaRPr lang="zh-CN" altLang="en-US"/>
          </a:p>
          <a:p>
            <a:pPr lvl="1"/>
            <a:r>
              <a:rPr lang="zh-CN" altLang="en-US"/>
              <a:t>可惜活跃人数没有书多</a:t>
            </a:r>
            <a:endParaRPr lang="zh-CN" altLang="en-US"/>
          </a:p>
          <a:p>
            <a:pPr lvl="2"/>
            <a:r>
              <a:rPr lang="zh-CN" altLang="en-US"/>
              <a:t>收到了来自社团成员的近百本捐赠</a:t>
            </a:r>
            <a:endParaRPr lang="zh-CN" altLang="en-US"/>
          </a:p>
          <a:p>
            <a:pPr lvl="2"/>
            <a:r>
              <a:rPr lang="zh-CN" altLang="en-US"/>
              <a:t>可惜活跃人数在十个人左右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说在最后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10109835" cy="4500245"/>
          </a:xfrm>
        </p:spPr>
        <p:txBody>
          <a:bodyPr/>
          <a:p>
            <a:r>
              <a:rPr lang="zh-CN" altLang="en-US"/>
              <a:t>仅作为一些闲聊，不同学校有不同的情况</a:t>
            </a:r>
            <a:endParaRPr lang="zh-CN" altLang="en-US"/>
          </a:p>
          <a:p>
            <a:pPr lvl="1"/>
            <a:r>
              <a:rPr lang="zh-CN" altLang="en-US"/>
              <a:t>本文中的方法在不同学校复现出来可能效果也不一定很好</a:t>
            </a:r>
            <a:endParaRPr lang="zh-CN" altLang="en-US"/>
          </a:p>
          <a:p>
            <a:pPr lvl="1"/>
            <a:r>
              <a:rPr lang="zh-CN" altLang="en-US"/>
              <a:t>但是希望能为大家拓宽开源学生社团的思路，抛砖引玉</a:t>
            </a:r>
            <a:endParaRPr lang="zh-CN" altLang="en-US"/>
          </a:p>
          <a:p>
            <a:pPr lvl="1"/>
            <a:r>
              <a:rPr lang="zh-CN" altLang="en-US"/>
              <a:t>即使是“算法竞赛”这样老生常谈的话题，也能老活新整</a:t>
            </a:r>
            <a:endParaRPr lang="zh-CN" altLang="en-US"/>
          </a:p>
          <a:p>
            <a:pPr lvl="1"/>
            <a:endParaRPr lang="zh-CN" altLang="en-US"/>
          </a:p>
          <a:p>
            <a:pPr lvl="0"/>
            <a:r>
              <a:rPr lang="zh-CN" altLang="en-US"/>
              <a:t>比起做些“很难”的事情</a:t>
            </a:r>
            <a:endParaRPr lang="zh-CN" altLang="en-US"/>
          </a:p>
          <a:p>
            <a:pPr lvl="1"/>
            <a:r>
              <a:rPr lang="zh-CN" altLang="en-US"/>
              <a:t>让更多人看到我们的工作，并由衷感到有趣同样很重要</a:t>
            </a:r>
            <a:endParaRPr lang="zh-CN" altLang="en-US"/>
          </a:p>
          <a:p>
            <a:pPr lvl="1"/>
            <a:r>
              <a:rPr lang="zh-CN" altLang="en-US"/>
              <a:t>软件是人与人的连接，社团也是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感谢各位！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800225"/>
            <a:ext cx="9606280" cy="4500245"/>
          </a:xfrm>
        </p:spPr>
        <p:txBody>
          <a:bodyPr/>
          <a:p>
            <a:r>
              <a:rPr lang="zh-CN" altLang="en-US"/>
              <a:t>感谢安同校园行给了我这次分享自己经历的机会</a:t>
            </a:r>
            <a:endParaRPr lang="zh-CN" altLang="en-US"/>
          </a:p>
          <a:p>
            <a:pPr lvl="1"/>
            <a:r>
              <a:rPr lang="zh-CN" altLang="en-US"/>
              <a:t>衷心祝安同越办越好</a:t>
            </a:r>
            <a:endParaRPr lang="zh-CN" altLang="en-US"/>
          </a:p>
          <a:p>
            <a:pPr lvl="1"/>
            <a:r>
              <a:rPr lang="zh-CN" altLang="en-US"/>
              <a:t>欢迎使用吉林大学开源镜像站</a:t>
            </a:r>
            <a:endParaRPr lang="zh-CN" altLang="en-US"/>
          </a:p>
          <a:p>
            <a:pPr lvl="1"/>
            <a:r>
              <a:rPr lang="zh-CN" altLang="en-US"/>
              <a:t>https://mirrors.jlu.edu.cn/</a:t>
            </a:r>
            <a:endParaRPr lang="zh-CN" altLang="en-US"/>
          </a:p>
          <a:p>
            <a:r>
              <a:rPr lang="zh-CN" altLang="en-US" strike="sngStrike">
                <a:solidFill>
                  <a:schemeClr val="bg1">
                    <a:lumMod val="65000"/>
                  </a:schemeClr>
                </a:solidFill>
              </a:rPr>
              <a:t>祝我自己能</a:t>
            </a:r>
            <a:r>
              <a:rPr lang="zh-CN" altLang="en-US" strike="sngStrike">
                <a:solidFill>
                  <a:schemeClr val="bg1">
                    <a:lumMod val="65000"/>
                  </a:schemeClr>
                </a:solidFill>
                <a:sym typeface="+mn-ea"/>
              </a:rPr>
              <a:t>早日</a:t>
            </a:r>
            <a:r>
              <a:rPr lang="zh-CN" altLang="en-US" strike="sngStrike">
                <a:solidFill>
                  <a:schemeClr val="bg1">
                    <a:lumMod val="65000"/>
                  </a:schemeClr>
                </a:solidFill>
              </a:rPr>
              <a:t>为安同社区</a:t>
            </a:r>
            <a:r>
              <a:rPr lang="zh-CN" altLang="en-US" strike="sngStrike">
                <a:solidFill>
                  <a:schemeClr val="bg1">
                    <a:lumMod val="65000"/>
                  </a:schemeClr>
                </a:solidFill>
              </a:rPr>
              <a:t>添砖加瓦</a:t>
            </a:r>
            <a:endParaRPr lang="zh-CN" altLang="en-US" strike="sngStrik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看看闭源朋友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9455" y="2303780"/>
            <a:ext cx="5691505" cy="3585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46282"/>
          <a:stretch>
            <a:fillRect/>
          </a:stretch>
        </p:blipFill>
        <p:spPr>
          <a:xfrm>
            <a:off x="6552565" y="2303780"/>
            <a:ext cx="4032250" cy="32232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52565" y="2735580"/>
            <a:ext cx="2160270" cy="360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99435" y="3959860"/>
            <a:ext cx="1470660" cy="360045"/>
          </a:xfrm>
          <a:prstGeom prst="rect">
            <a:avLst/>
          </a:prstGeom>
          <a:solidFill>
            <a:srgbClr val="1656A5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867140" y="4121150"/>
            <a:ext cx="812800" cy="198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360535" y="4319905"/>
            <a:ext cx="591185" cy="20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看看开源朋友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48375" y="2519680"/>
            <a:ext cx="5229225" cy="3314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9680"/>
            <a:ext cx="5213985" cy="3313430"/>
          </a:xfrm>
          <a:prstGeom prst="rect">
            <a:avLst/>
          </a:prstGeom>
        </p:spPr>
      </p:pic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“软”与“硬”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软件的生命</a:t>
            </a:r>
            <a:r>
              <a:rPr lang="en-US" altLang="zh-CN"/>
              <a:t>——</a:t>
            </a:r>
            <a:r>
              <a:rPr lang="zh-CN" altLang="en-US"/>
              <a:t>人的连接</a:t>
            </a:r>
            <a:endParaRPr lang="zh-CN" altLang="en-US"/>
          </a:p>
          <a:p>
            <a:r>
              <a:rPr lang="zh-CN" altLang="en-US"/>
              <a:t>而我对高校开源社团的理解也是如此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开源社团现状：连不起来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卷保研、卷绩点、卷竞赛</a:t>
            </a:r>
            <a:endParaRPr lang="zh-CN" altLang="en-US"/>
          </a:p>
          <a:p>
            <a:pPr lvl="1"/>
            <a:r>
              <a:rPr lang="zh-CN" altLang="en-US"/>
              <a:t>要我“为爱发电”？</a:t>
            </a:r>
            <a:endParaRPr lang="zh-CN" altLang="en-US"/>
          </a:p>
          <a:p>
            <a:pPr lvl="0"/>
            <a:r>
              <a:rPr lang="zh-CN" altLang="en-US"/>
              <a:t>疫情冲击</a:t>
            </a:r>
            <a:endParaRPr lang="zh-CN" altLang="en-US"/>
          </a:p>
          <a:p>
            <a:pPr lvl="1"/>
            <a:r>
              <a:rPr lang="zh-CN" altLang="en-US"/>
              <a:t>迟迟不能换届，社团明显出现年级断代</a:t>
            </a:r>
            <a:endParaRPr lang="zh-CN" altLang="en-US"/>
          </a:p>
          <a:p>
            <a:pPr lvl="0"/>
            <a:r>
              <a:rPr lang="zh-CN" altLang="en-US"/>
              <a:t>经费紧张</a:t>
            </a:r>
            <a:endParaRPr lang="zh-CN" altLang="en-US"/>
          </a:p>
          <a:p>
            <a:pPr lvl="1"/>
            <a:r>
              <a:rPr lang="zh-CN" altLang="en-US"/>
              <a:t>独爱</a:t>
            </a:r>
            <a:r>
              <a:rPr lang="en-US" altLang="zh-CN"/>
              <a:t>CTRL</a:t>
            </a:r>
            <a:r>
              <a:rPr lang="zh-CN" altLang="en-US"/>
              <a:t>（唱跳</a:t>
            </a:r>
            <a:r>
              <a:rPr lang="en-US" altLang="zh-CN"/>
              <a:t> rap </a:t>
            </a:r>
            <a:r>
              <a:rPr lang="zh-CN" altLang="en-US"/>
              <a:t>篮球）</a:t>
            </a:r>
            <a:endParaRPr lang="zh-CN" altLang="en-US"/>
          </a:p>
          <a:p>
            <a:pPr lvl="1"/>
            <a:r>
              <a:rPr lang="zh-CN" altLang="en-US"/>
              <a:t>技术类社团活动被指“圈地自萌”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两个观点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/>
              <a:t>兴趣至上</a:t>
            </a:r>
            <a:endParaRPr lang="zh-CN" altLang="en-US"/>
          </a:p>
          <a:p>
            <a:r>
              <a:rPr lang="zh-CN" altLang="en-US"/>
              <a:t>做成员感兴趣的事就好</a:t>
            </a:r>
            <a:endParaRPr lang="zh-CN" altLang="en-US"/>
          </a:p>
          <a:p>
            <a:r>
              <a:rPr lang="zh-CN" altLang="en-US"/>
              <a:t>导致青黄不接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zh-CN" altLang="en-US"/>
              <a:t>扩大影响</a:t>
            </a:r>
            <a:endParaRPr lang="zh-CN" altLang="en-US"/>
          </a:p>
          <a:p>
            <a:r>
              <a:rPr lang="zh-CN" altLang="en-US"/>
              <a:t>团结尽可能能团结的力量</a:t>
            </a:r>
            <a:endParaRPr lang="zh-CN" altLang="en-US"/>
          </a:p>
          <a:p>
            <a:r>
              <a:rPr lang="zh-CN" altLang="en-US"/>
              <a:t>导致忘记初衷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我的理解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99795" y="1800225"/>
            <a:ext cx="8606790" cy="4500245"/>
          </a:xfrm>
        </p:spPr>
        <p:txBody>
          <a:bodyPr/>
          <a:p>
            <a:r>
              <a:rPr lang="zh-CN" altLang="en-US"/>
              <a:t>整活，但有原则</a:t>
            </a:r>
            <a:endParaRPr lang="zh-CN" altLang="en-US"/>
          </a:p>
          <a:p>
            <a:r>
              <a:rPr lang="zh-CN" altLang="en-US"/>
              <a:t>要考虑同学们的普遍需要，但同时要保持社团个性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努力做到不衰落</a:t>
            </a:r>
            <a:endParaRPr lang="zh-CN" altLang="en-US"/>
          </a:p>
          <a:p>
            <a:r>
              <a:rPr lang="zh-CN" altLang="en-US"/>
              <a:t>同时也要保持一个技术类社团的基本尊严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安同校园行</a:t>
            </a:r>
            <a:r>
              <a:rPr lang="en-US" altLang="zh-CN">
                <a:sym typeface="+mn-ea"/>
              </a:rPr>
              <a:t>2025</a:t>
            </a:r>
            <a:endParaRPr lang="zh-CN" altLang="en-US" dirty="0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7237730" y="4859020"/>
            <a:ext cx="4283710" cy="23583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18145" y="6387465"/>
            <a:ext cx="26314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Sans Medium" charset="0"/>
                <a:ea typeface="MiSans Medium" charset="0"/>
              </a:rPr>
              <a:t>求求你加入社团吧</a:t>
            </a:r>
            <a:endParaRPr lang="zh-CN" altLang="en-US" sz="2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iSans Medium" charset="0"/>
              <a:ea typeface="MiSans Medium" charset="0"/>
            </a:endParaRPr>
          </a:p>
          <a:p>
            <a:pPr algn="ctr"/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Sans Medium" charset="0"/>
                <a:ea typeface="MiSans Medium" charset="0"/>
              </a:rPr>
              <a:t>我什么都会做的</a:t>
            </a:r>
            <a:endParaRPr lang="zh-CN" altLang="en-US" sz="2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iSans Medium" charset="0"/>
              <a:ea typeface="MiSans Medium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2VlYzNhYzFkZmVlNmFkZmIwNzgyZTFjN2Y1YmM2OTI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aoscc-2024-template-v5</Template>
  <TotalTime>0</TotalTime>
  <Words>3582</Words>
  <Application>WPS 演示</Application>
  <PresentationFormat>自定义</PresentationFormat>
  <Paragraphs>368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5" baseType="lpstr">
      <vt:lpstr>Arial</vt:lpstr>
      <vt:lpstr>宋体</vt:lpstr>
      <vt:lpstr>Wingdings</vt:lpstr>
      <vt:lpstr>MiSans</vt:lpstr>
      <vt:lpstr>思源黑体 VF</vt:lpstr>
      <vt:lpstr>MiSans Demibold</vt:lpstr>
      <vt:lpstr>DejaVu Sans</vt:lpstr>
      <vt:lpstr>MiSans Medium</vt:lpstr>
      <vt:lpstr>MiSans Normal</vt:lpstr>
      <vt:lpstr>Open Sans</vt:lpstr>
      <vt:lpstr>微软雅黑</vt:lpstr>
      <vt:lpstr>方正黑体_GBK</vt:lpstr>
      <vt:lpstr>宋体</vt:lpstr>
      <vt:lpstr>Arial Unicode MS</vt:lpstr>
      <vt:lpstr>等线</vt:lpstr>
      <vt:lpstr>East Syriac Adiabene</vt:lpstr>
      <vt:lpstr>方正书宋_GBK</vt:lpstr>
      <vt:lpstr>MiSans Medium</vt:lpstr>
      <vt:lpstr>MiSans Demibold</vt:lpstr>
      <vt:lpstr>Droid Sans Mono</vt:lpstr>
      <vt:lpstr>Symbol Neu</vt:lpstr>
      <vt:lpstr>Noto Sans CJK SC</vt:lpstr>
      <vt:lpstr>Office 主题​​</vt:lpstr>
      <vt:lpstr>想方设法 拉人入坑开源社团的一些思考</vt:lpstr>
      <vt:lpstr>自我介绍</vt:lpstr>
      <vt:lpstr>关于题目</vt:lpstr>
      <vt:lpstr>看看闭源朋友</vt:lpstr>
      <vt:lpstr>看看开源朋友</vt:lpstr>
      <vt:lpstr>“软”与“硬”</vt:lpstr>
      <vt:lpstr>开源社团现状：连不起来</vt:lpstr>
      <vt:lpstr>两个观点</vt:lpstr>
      <vt:lpstr>我的理解</vt:lpstr>
      <vt:lpstr>案例一：镜像站将使用纸张备份存储库</vt:lpstr>
      <vt:lpstr>案例一：愚人节号外</vt:lpstr>
      <vt:lpstr>案例二：办比赛（青云杯4th, 5th）</vt:lpstr>
      <vt:lpstr>案例二：办比赛（怎么办？）</vt:lpstr>
      <vt:lpstr>PowerPoint 演示文稿</vt:lpstr>
      <vt:lpstr>案例二：办比赛（怎么比）</vt:lpstr>
      <vt:lpstr>案例二：办比赛（4th青云杯）</vt:lpstr>
      <vt:lpstr>PowerPoint 演示文稿</vt:lpstr>
      <vt:lpstr>一些梗</vt:lpstr>
      <vt:lpstr>案例二：办比赛（4th青云杯）</vt:lpstr>
      <vt:lpstr>案例二：办比赛（5th青云杯）</vt:lpstr>
      <vt:lpstr>案例二：办比赛（5th青云杯）</vt:lpstr>
      <vt:lpstr>案例二：办比赛（5th青云杯）</vt:lpstr>
      <vt:lpstr>How It Works？</vt:lpstr>
      <vt:lpstr>这个过程有什么意义呢？</vt:lpstr>
      <vt:lpstr>不止于此</vt:lpstr>
      <vt:lpstr>好消息和坏消息</vt:lpstr>
      <vt:lpstr>5th青云杯与社团</vt:lpstr>
      <vt:lpstr>额外感动与特别鸣谢</vt:lpstr>
      <vt:lpstr>除此之外</vt:lpstr>
      <vt:lpstr>PowerPoint 演示文稿</vt:lpstr>
      <vt:lpstr>说在最后</vt:lpstr>
      <vt:lpstr>感谢各位！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嘟嘟 老</dc:creator>
  <cp:lastModifiedBy>GGN_2015</cp:lastModifiedBy>
  <cp:revision>747</cp:revision>
  <dcterms:created xsi:type="dcterms:W3CDTF">2025-04-19T02:22:04Z</dcterms:created>
  <dcterms:modified xsi:type="dcterms:W3CDTF">2025-04-19T02:22:04Z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2052-12.8.2.18605</vt:lpwstr>
  </property>
</Properties>
</file>