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3"/>
    <p:sldId id="272" r:id="rId4"/>
    <p:sldId id="289" r:id="rId5"/>
    <p:sldId id="290" r:id="rId6"/>
    <p:sldId id="291" r:id="rId7"/>
    <p:sldId id="276" r:id="rId8"/>
    <p:sldId id="297" r:id="rId9"/>
    <p:sldId id="294" r:id="rId10"/>
    <p:sldId id="295" r:id="rId11"/>
    <p:sldId id="293" r:id="rId12"/>
    <p:sldId id="296" r:id="rId13"/>
    <p:sldId id="273" r:id="rId14"/>
    <p:sldId id="256" r:id="rId15"/>
    <p:sldId id="257" r:id="rId16"/>
    <p:sldId id="258" r:id="rId17"/>
    <p:sldId id="259" r:id="rId18"/>
    <p:sldId id="260" r:id="rId19"/>
    <p:sldId id="261" r:id="rId20"/>
    <p:sldId id="264" r:id="rId21"/>
    <p:sldId id="262" r:id="rId22"/>
    <p:sldId id="263" r:id="rId23"/>
    <p:sldId id="266" r:id="rId24"/>
    <p:sldId id="265" r:id="rId25"/>
    <p:sldId id="267" r:id="rId26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F2"/>
    <a:srgbClr val="969493"/>
    <a:srgbClr val="2A3135"/>
    <a:srgbClr val="420A0A"/>
    <a:srgbClr val="851515"/>
    <a:srgbClr val="672727"/>
    <a:srgbClr val="461A1A"/>
    <a:srgbClr val="501010"/>
    <a:srgbClr val="382828"/>
    <a:srgbClr val="CA4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07" d="100"/>
          <a:sy n="107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B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B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498654" cy="720090"/>
            <a:chOff x="2053087" y="1201546"/>
            <a:chExt cx="595079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anose="020B0606030504020204" pitchFamily="2" charset="0"/>
                </a:rPr>
                <a:t>AOSCC 2024</a:t>
              </a:r>
              <a:endParaRPr lang="en-US" altLang="zh-CN" sz="4000" dirty="0">
                <a:solidFill>
                  <a:srgbClr val="2A3135"/>
                </a:solidFill>
                <a:latin typeface="MiSans Medium" charset="-122"/>
                <a:ea typeface="MiSans Medium" charset="-122"/>
                <a:cs typeface="Open Sans" panose="020B0606030504020204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304796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44760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2862" y="378817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9" y="1206607"/>
            <a:ext cx="4824536" cy="4103761"/>
          </a:xfrm>
        </p:spPr>
        <p:txBody>
          <a:bodyPr anchor="t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976268" y="4517464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LUG@JLU、镜像站和技术社群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2500"/>
          </a:bodyPr>
          <a:lstStyle/>
          <a:p>
            <a:r>
              <a:rPr dirty="0"/>
              <a:t>东道主的碎碎念</a:t>
            </a:r>
            <a:endParaRPr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99795" y="4895850"/>
            <a:ext cx="6628765" cy="504190"/>
          </a:xfrm>
        </p:spPr>
        <p:txBody>
          <a:bodyPr/>
          <a:lstStyle/>
          <a:p>
            <a:r>
              <a:rPr lang="en-US" altLang="zh-CN" dirty="0"/>
              <a:t>TechCiel </a:t>
            </a:r>
            <a:r>
              <a:rPr lang="zh-CN" altLang="en-US" dirty="0"/>
              <a:t>吉林大学</a:t>
            </a:r>
            <a:r>
              <a:rPr lang="en-US" altLang="zh-CN" dirty="0"/>
              <a:t> Linux </a:t>
            </a:r>
            <a:r>
              <a:rPr lang="zh-CN" altLang="en-US" dirty="0"/>
              <a:t>用户协会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1151890" y="5399405"/>
            <a:ext cx="4647565" cy="687705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ym typeface="+mn-ea"/>
              </a:rPr>
              <a:t>ChiChi  </a:t>
            </a:r>
            <a:r>
              <a:rPr lang="zh-CN" altLang="en-US" dirty="0" err="1">
                <a:sym typeface="+mn-ea"/>
              </a:rPr>
              <a:t>吉林大学青云软件社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LUG@JLU </a:t>
            </a:r>
            <a:r>
              <a:rPr lang="zh-CN" altLang="en-US"/>
              <a:t>的起源（真）</a:t>
            </a:r>
            <a:endParaRPr altLang="zh-CN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需求调研问卷发出后</a:t>
            </a:r>
            <a:r>
              <a:rPr lang="en-US" altLang="zh-CN">
                <a:sym typeface="+mn-ea"/>
              </a:rPr>
              <a:t>……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一位默认头像，</a:t>
            </a:r>
            <a:r>
              <a:rPr lang="en-US" altLang="zh-CN">
                <a:sym typeface="+mn-ea"/>
              </a:rPr>
              <a:t>7 </a:t>
            </a:r>
            <a:r>
              <a:rPr lang="zh-CN" altLang="en-US">
                <a:sym typeface="+mn-ea"/>
              </a:rPr>
              <a:t>位</a:t>
            </a:r>
            <a:r>
              <a:rPr lang="en-US" altLang="zh-CN">
                <a:sym typeface="+mn-ea"/>
              </a:rPr>
              <a:t> QQ </a:t>
            </a:r>
            <a:r>
              <a:rPr lang="zh-CN" altLang="en-US">
                <a:sym typeface="+mn-ea"/>
              </a:rPr>
              <a:t>的老师突然联系我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早在牡丹园</a:t>
            </a:r>
            <a:r>
              <a:rPr lang="en-US" altLang="zh-CN">
                <a:sym typeface="+mn-ea"/>
              </a:rPr>
              <a:t> BBS </a:t>
            </a:r>
            <a:r>
              <a:rPr lang="zh-CN" altLang="en-US">
                <a:sym typeface="+mn-ea"/>
              </a:rPr>
              <a:t>的时代，曾有</a:t>
            </a:r>
            <a:r>
              <a:rPr lang="en-US" altLang="zh-CN">
                <a:sym typeface="+mn-ea"/>
              </a:rPr>
              <a:t> Linux </a:t>
            </a:r>
            <a:r>
              <a:rPr lang="zh-CN" altLang="en-US">
                <a:sym typeface="+mn-ea"/>
              </a:rPr>
              <a:t>版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2007 </a:t>
            </a:r>
            <a:r>
              <a:rPr lang="zh-CN" altLang="en-US">
                <a:sym typeface="+mn-ea"/>
              </a:rPr>
              <a:t>年曾存在上一代</a:t>
            </a:r>
            <a:r>
              <a:rPr lang="en-US" altLang="zh-CN">
                <a:sym typeface="+mn-ea"/>
              </a:rPr>
              <a:t> Linux </a:t>
            </a:r>
            <a:r>
              <a:rPr lang="zh-CN" altLang="en-US">
                <a:sym typeface="+mn-ea"/>
              </a:rPr>
              <a:t>用户协会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甚至还收到了遗留的</a:t>
            </a:r>
            <a:r>
              <a:rPr lang="en-US" altLang="zh-CN">
                <a:sym typeface="+mn-ea"/>
              </a:rPr>
              <a:t> 120 </a:t>
            </a:r>
            <a:r>
              <a:rPr lang="zh-CN" altLang="en-US">
                <a:sym typeface="+mn-ea"/>
              </a:rPr>
              <a:t>元经费</a:t>
            </a:r>
            <a:endParaRPr lang="zh-CN" altLang="en-US"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20090" y="1871345"/>
            <a:ext cx="645795" cy="508000"/>
          </a:xfrm>
          <a:prstGeom prst="rect">
            <a:avLst/>
          </a:prstGeom>
          <a:solidFill>
            <a:srgbClr val="FE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-635" y="-1270"/>
            <a:ext cx="11520805" cy="72078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" y="635"/>
            <a:ext cx="9809480" cy="7219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dirty="0" err="1">
                <a:sym typeface="+mn-ea"/>
              </a:rPr>
              <a:t>有朋自隔壁来</a:t>
            </a:r>
            <a:endParaRPr lang="zh-CN" altLang="en-US" dirty="0" err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798955"/>
            <a:ext cx="9488170" cy="4500245"/>
          </a:xfrm>
        </p:spPr>
        <p:txBody>
          <a:bodyPr/>
          <a:p>
            <a:r>
              <a:rPr lang="zh-CN" altLang="en-US"/>
              <a:t>因循谷越先前的合作，“软件素质拓展协会”找到了我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这个官方气息满满的名字背后的故事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让我们有请另一位讲者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从“祖上阔过”到抱团取暖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795" y="1793240"/>
            <a:ext cx="8640445" cy="940435"/>
          </a:xfrm>
        </p:spPr>
        <p:txBody>
          <a:bodyPr>
            <a:normAutofit/>
          </a:bodyPr>
          <a:lstStyle/>
          <a:p>
            <a:r>
              <a:rPr lang="en-US" altLang="zh-CN" dirty="0"/>
              <a:t>LUG </a:t>
            </a:r>
            <a:r>
              <a:rPr lang="zh-CN" altLang="en-US" dirty="0"/>
              <a:t>的深度合作伙伴</a:t>
            </a:r>
            <a:r>
              <a:rPr lang="en-US" altLang="zh-CN" dirty="0"/>
              <a:t>——</a:t>
            </a:r>
            <a:r>
              <a:rPr lang="zh-CN" altLang="en-US" dirty="0"/>
              <a:t>青云软件社 </a:t>
            </a:r>
            <a:endParaRPr lang="zh-CN" altLang="en-US" dirty="0"/>
          </a:p>
        </p:txBody>
      </p:sp>
      <p:sp>
        <p:nvSpPr>
          <p:cNvPr id="7" name="Rectangles 6"/>
          <p:cNvSpPr/>
          <p:nvPr/>
        </p:nvSpPr>
        <p:spPr>
          <a:xfrm>
            <a:off x="719455" y="1078865"/>
            <a:ext cx="6048375" cy="1008380"/>
          </a:xfrm>
          <a:prstGeom prst="rect">
            <a:avLst/>
          </a:prstGeom>
          <a:solidFill>
            <a:srgbClr val="FE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935990" y="4826000"/>
            <a:ext cx="4647565" cy="687705"/>
          </a:xfrm>
        </p:spPr>
        <p:txBody>
          <a:bodyPr>
            <a:normAutofit/>
          </a:bodyPr>
          <a:p>
            <a:r>
              <a:rPr lang="en-US" altLang="zh-CN" dirty="0" err="1">
                <a:sym typeface="+mn-ea"/>
              </a:rPr>
              <a:t>ChiChi    </a:t>
            </a:r>
            <a:r>
              <a:rPr lang="zh-CN" altLang="en-US" dirty="0" err="1">
                <a:sym typeface="+mn-ea"/>
              </a:rPr>
              <a:t>吉林大学青云软件社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青云软件社 简介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5668" y="1799709"/>
            <a:ext cx="8856984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是一个吉林大学注册社团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分属于学术科技类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前身是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 IBM Club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成立于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2013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年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曾用名“软件素质拓展协会”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招牌活动：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青云杯程序设计竞赛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514350" indent="-514350">
              <a:lnSpc>
                <a:spcPct val="150000"/>
              </a:lnSpc>
            </a:pP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“祖上阔过”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2012-2018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824" y="1871970"/>
            <a:ext cx="9035124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IBM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不定期派员开展技术分享活动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吸引了一批高专业度、高技术力的社员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围绕程序设计举办了许多活动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还承接了很多学院官方的事务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68072" y="98927"/>
            <a:ext cx="315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</a:t>
            </a:r>
            <a:r>
              <a:rPr lang="en-US" altLang="zh-CN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IBM Club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95" y="576580"/>
            <a:ext cx="9612630" cy="1032510"/>
          </a:xfrm>
        </p:spPr>
        <p:txBody>
          <a:bodyPr>
            <a:normAutofit/>
          </a:bodyPr>
          <a:lstStyle/>
          <a:p>
            <a:r>
              <a:rPr lang="zh-CN" altLang="en-US" dirty="0"/>
              <a:t>自立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2018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470" y="1870705"/>
            <a:ext cx="9612852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随着时间的推移，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IBM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的参与度逐渐降低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同时，团委不断推进学生社团去商业化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3200" dirty="0">
                <a:latin typeface="MiSans Medium" charset="-122"/>
                <a:ea typeface="MiSans Medium" charset="-122"/>
                <a:cs typeface="MiSans Medium" charset="-122"/>
              </a:rPr>
              <a:t>于是，社团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改名“软件素质拓展协会”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此后完全由软件学院团委支持和指导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4555" y="934720"/>
            <a:ext cx="3016250" cy="40462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2292" y="98927"/>
            <a:ext cx="5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</a:t>
            </a:r>
            <a:r>
              <a:rPr lang="en-US" altLang="zh-CN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IBM Club -&gt; </a:t>
            </a:r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95" y="361315"/>
            <a:ext cx="9612630" cy="1239520"/>
          </a:xfrm>
        </p:spPr>
        <p:txBody>
          <a:bodyPr>
            <a:normAutofit/>
          </a:bodyPr>
          <a:lstStyle/>
          <a:p>
            <a:r>
              <a:rPr lang="zh-CN" altLang="en-US" dirty="0"/>
              <a:t>消失的学期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2020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705" y="1675765"/>
            <a:ext cx="9377045" cy="304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latin typeface="MiSans Medium" charset="-122"/>
                <a:ea typeface="MiSans Medium" charset="-122"/>
                <a:cs typeface="MiSans Medium" charset="-122"/>
              </a:rPr>
              <a:t>团委规定：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在春季学期</a:t>
            </a:r>
            <a:r>
              <a:rPr lang="zh-CN" altLang="en-US" sz="3200" b="1" dirty="0">
                <a:latin typeface="MiSans Medium" charset="-122"/>
                <a:ea typeface="MiSans Medium" charset="-122"/>
                <a:cs typeface="MiSans Medium" charset="-122"/>
              </a:rPr>
              <a:t>统一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组织“百团纳新”活动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实际情况：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2020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年春季，学生没有返校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纳新被搁置，又迎来毕业季，造成人员短缺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紧接着社团匆匆换届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——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留给我们新一届团队的是一个什么样的组织？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5925" y="5061585"/>
            <a:ext cx="232600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名气？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64280" y="4890135"/>
            <a:ext cx="214058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资源？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600" y="5831840"/>
            <a:ext cx="216916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人员？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72840" y="6046470"/>
            <a:ext cx="19551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人脉？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1043" y="4895808"/>
            <a:ext cx="432144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MiSans Medium" charset="-122"/>
                <a:ea typeface="MiSans Medium" charset="-122"/>
                <a:cs typeface="MiSans Medium" charset="-122"/>
              </a:rPr>
              <a:t>通通没有！怎么办？</a:t>
            </a:r>
            <a:endParaRPr lang="zh-CN" altLang="en-US" sz="3600" b="1" dirty="0">
              <a:solidFill>
                <a:srgbClr val="FF000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60444" y="98927"/>
            <a:ext cx="39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  <p:bldP spid="8" grpId="0"/>
      <p:bldP spid="8" grpId="1"/>
      <p:bldP spid="12" grpId="0"/>
      <p:bldP spid="12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95" y="648335"/>
            <a:ext cx="9612630" cy="932815"/>
          </a:xfrm>
        </p:spPr>
        <p:txBody>
          <a:bodyPr>
            <a:normAutofit/>
          </a:bodyPr>
          <a:lstStyle/>
          <a:p>
            <a:r>
              <a:rPr lang="zh-CN" altLang="en-US" dirty="0"/>
              <a:t>重新创业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2021-2022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0000" y="1871464"/>
            <a:ext cx="8820684" cy="421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Sans Medium" charset="-122"/>
                <a:ea typeface="MiSans Medium" charset="-122"/>
                <a:cs typeface="MiSans Medium" charset="-122"/>
              </a:rPr>
              <a:t>新一届团队上任之后：</a:t>
            </a:r>
            <a:endParaRPr lang="en-US" altLang="zh-CN" sz="3200" b="1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修订了章程，梳理了组织架构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开始纳新和外联，探索新的社团定位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Sans Medium" charset="-122"/>
                <a:ea typeface="MiSans Medium" charset="-122"/>
                <a:cs typeface="MiSans Medium" charset="-122"/>
              </a:rPr>
              <a:t>纳新和外联的探索：</a:t>
            </a:r>
            <a:endParaRPr lang="en-US" altLang="zh-CN" sz="3200" b="1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在活动中纳新？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P2P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纳新？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社员能力有限？从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 C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语言、数字逻辑办起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0444" y="98927"/>
            <a:ext cx="39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20090" y="1871345"/>
            <a:ext cx="645795" cy="508000"/>
          </a:xfrm>
          <a:prstGeom prst="rect">
            <a:avLst/>
          </a:prstGeom>
          <a:solidFill>
            <a:srgbClr val="FE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719455" y="3887470"/>
            <a:ext cx="645795" cy="626745"/>
          </a:xfrm>
          <a:prstGeom prst="rect">
            <a:avLst/>
          </a:prstGeom>
          <a:solidFill>
            <a:srgbClr val="FE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3600" y="791210"/>
            <a:ext cx="8585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MiSans Medium" charset="-122"/>
                <a:ea typeface="MiSans Medium" charset="-122"/>
                <a:cs typeface="MiSans Medium" charset="-122"/>
              </a:rPr>
              <a:t>联合院社联推出学院范围的纳新宣讲</a:t>
            </a:r>
            <a:endParaRPr lang="zh-CN" altLang="en-US" sz="36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55" y="1726565"/>
            <a:ext cx="4534535" cy="3400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27200"/>
            <a:ext cx="4415155" cy="34004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07210" y="5327645"/>
            <a:ext cx="950505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与学院合作，在官方活动中插入推广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7210" y="5975548"/>
            <a:ext cx="738996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MiSans Medium" charset="-122"/>
                <a:ea typeface="MiSans Medium" charset="-122"/>
                <a:cs typeface="MiSans Medium" charset="-122"/>
              </a:rPr>
              <a:t>尝试与其它同类社团合办“青云杯”</a:t>
            </a:r>
            <a:endParaRPr lang="zh-CN" altLang="en-US" sz="3200" b="1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60444" y="98927"/>
            <a:ext cx="39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Ciel (disambiguation)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800225"/>
            <a:ext cx="9488170" cy="4500245"/>
          </a:xfrm>
        </p:spPr>
        <p:txBody>
          <a:bodyPr/>
          <a:p>
            <a:r>
              <a:rPr lang="en-US" altLang="zh-CN"/>
              <a:t> </a:t>
            </a:r>
            <a:r>
              <a:rPr lang="zh-CN" altLang="en-US"/>
              <a:t>和社区工具链</a:t>
            </a:r>
            <a:r>
              <a:rPr lang="en-US" altLang="zh-CN"/>
              <a:t> AOSC-Dev/ciel-rs </a:t>
            </a:r>
            <a:r>
              <a:rPr lang="zh-CN" altLang="en-US"/>
              <a:t>没有关系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</a:t>
            </a:r>
            <a:r>
              <a:rPr lang="zh-CN" altLang="en-US"/>
              <a:t>前末流</a:t>
            </a:r>
            <a:r>
              <a:rPr lang="en-US" altLang="zh-CN"/>
              <a:t> OI </a:t>
            </a:r>
            <a:r>
              <a:rPr lang="zh-CN" altLang="en-US"/>
              <a:t>选手，卡上了自招末班车</a:t>
            </a:r>
            <a:endParaRPr lang="zh-CN" altLang="en-US"/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zh-CN" altLang="en-US" strike="sngStrike">
                <a:solidFill>
                  <a:schemeClr val="bg2">
                    <a:lumMod val="75000"/>
                  </a:schemeClr>
                </a:solidFill>
                <a:effectLst/>
                <a:uFillTx/>
              </a:rPr>
              <a:t>高考改革大砍刀，砍完竞赛砍自招</a:t>
            </a:r>
            <a:endParaRPr lang="zh-CN" altLang="en-US" strike="sngStrike"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</a:endParaRPr>
          </a:p>
          <a:p>
            <a:r>
              <a:rPr lang="en-US" altLang="zh-CN"/>
              <a:t> </a:t>
            </a:r>
            <a:r>
              <a:rPr lang="zh-CN" altLang="en-US"/>
              <a:t>从高中开始摸了</a:t>
            </a:r>
            <a:r>
              <a:rPr lang="en-US" altLang="zh-CN"/>
              <a:t> Hackergame </a:t>
            </a:r>
            <a:r>
              <a:rPr lang="zh-CN" altLang="en-US"/>
              <a:t>，羡慕</a:t>
            </a:r>
            <a:r>
              <a:rPr lang="en-US" altLang="zh-CN"/>
              <a:t> USTC</a:t>
            </a:r>
            <a:endParaRPr lang="zh-CN" altLang="en-US"/>
          </a:p>
          <a:p>
            <a:r>
              <a:rPr lang="en-US" altLang="zh-CN"/>
              <a:t> LUG@JLU </a:t>
            </a:r>
            <a:r>
              <a:rPr lang="zh-CN" altLang="en-US" i="1"/>
              <a:t>联合</a:t>
            </a:r>
            <a:r>
              <a:rPr lang="zh-CN" altLang="en-US"/>
              <a:t>创始人</a:t>
            </a:r>
            <a:r>
              <a:rPr lang="en-US" altLang="zh-CN"/>
              <a:t> </a:t>
            </a:r>
            <a:r>
              <a:rPr lang="zh-CN" altLang="en-US"/>
              <a:t>，吉林大学镜像站运维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95" y="576580"/>
            <a:ext cx="9612630" cy="1024255"/>
          </a:xfrm>
        </p:spPr>
        <p:txBody>
          <a:bodyPr>
            <a:normAutofit/>
          </a:bodyPr>
          <a:lstStyle/>
          <a:p>
            <a:r>
              <a:rPr lang="zh-CN" altLang="en-US" dirty="0"/>
              <a:t>消失的学期</a:t>
            </a:r>
            <a:r>
              <a:rPr altLang="zh-CN" dirty="0"/>
              <a:t> </a:t>
            </a:r>
            <a:r>
              <a:rPr lang="en-US" altLang="zh-CN" dirty="0"/>
              <a:t>Ⅱ —— </a:t>
            </a:r>
            <a:r>
              <a:rPr lang="en-US" altLang="zh-CN" dirty="0">
                <a:solidFill>
                  <a:srgbClr val="C00000"/>
                </a:solidFill>
              </a:rPr>
              <a:t>2022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730" y="1800225"/>
            <a:ext cx="8561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2022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年春季，学生返校了，但是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……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校社联表示，“百团纳新”推迟至下半年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2022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年秋季，但仍然限制聚集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“百团纳新”继续推迟，最终取消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“老龄化”危机又回来了！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0444" y="98927"/>
            <a:ext cx="39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95" y="504825"/>
            <a:ext cx="9612630" cy="1082675"/>
          </a:xfrm>
        </p:spPr>
        <p:txBody>
          <a:bodyPr>
            <a:normAutofit/>
          </a:bodyPr>
          <a:lstStyle/>
          <a:p>
            <a:r>
              <a:rPr lang="zh-CN" altLang="en-US" dirty="0"/>
              <a:t>抱团取暖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2022-</a:t>
            </a:r>
            <a:r>
              <a:rPr lang="zh-CN" altLang="en-US" dirty="0">
                <a:solidFill>
                  <a:srgbClr val="C00000"/>
                </a:solidFill>
              </a:rPr>
              <a:t>至今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600" y="2110740"/>
            <a:ext cx="41021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MiSans Medium" charset="-122"/>
                <a:ea typeface="MiSans Medium" charset="-122"/>
                <a:cs typeface="MiSans Medium" charset="-122"/>
              </a:rPr>
              <a:t>梦开始的地方</a:t>
            </a:r>
            <a:endParaRPr lang="zh-CN" altLang="en-US" sz="4000" dirty="0">
              <a:solidFill>
                <a:srgbClr val="FF000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1795" y="1511300"/>
            <a:ext cx="4438015" cy="4330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065" y="3239135"/>
            <a:ext cx="4679315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MiSans Medium" charset="-122"/>
                <a:ea typeface="MiSans Medium" charset="-122"/>
                <a:cs typeface="MiSans Medium" charset="-122"/>
              </a:rPr>
              <a:t>2021 </a:t>
            </a:r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年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第三届“青云杯程序设计竞赛”</a:t>
            </a:r>
            <a:endParaRPr lang="en-US" altLang="zh-CN" sz="28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endParaRPr lang="en-US" altLang="zh-CN" sz="28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与</a:t>
            </a:r>
            <a:r>
              <a:rPr lang="en-US" altLang="zh-CN" sz="2800" dirty="0">
                <a:latin typeface="MiSans Medium" charset="-122"/>
                <a:ea typeface="MiSans Medium" charset="-122"/>
                <a:cs typeface="MiSans Medium" charset="-122"/>
              </a:rPr>
              <a:t> LUG </a:t>
            </a:r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的初步合作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0444" y="98927"/>
            <a:ext cx="39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555" y="1798955"/>
            <a:ext cx="874776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为解决社团人员问题，与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 LUG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深入接触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FF0000"/>
                </a:solidFill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理念高度一致，白手起家的草根经历</a:t>
            </a:r>
            <a:r>
              <a:rPr lang="zh-CN" altLang="en-US" sz="3200" b="1" dirty="0">
                <a:solidFill>
                  <a:srgbClr val="FF0000"/>
                </a:solidFill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相似</a:t>
            </a:r>
            <a:endParaRPr lang="zh-CN" altLang="en-US" sz="3200" b="1" dirty="0">
              <a:solidFill>
                <a:srgbClr val="FF0000"/>
              </a:solidFill>
              <a:latin typeface="MiSans Medium" charset="-122"/>
              <a:ea typeface="MiSans Medium" charset="-122"/>
              <a:cs typeface="MiSans Medium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Ciel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提出“软件素质拓展协会”不利发展</a:t>
            </a:r>
            <a:endParaRPr 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3200" dirty="0">
                <a:latin typeface="MiSans Medium" charset="-122"/>
                <a:ea typeface="MiSans Medium" charset="-122"/>
                <a:cs typeface="MiSans Medium" charset="-122"/>
              </a:rPr>
              <a:t>遂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决定以已经小有名气的“青云杯”为社团名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2023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年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 6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月正式更名为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MiSans Medium" charset="-122"/>
                <a:ea typeface="MiSans Medium" charset="-122"/>
                <a:cs typeface="MiSans Medium" charset="-122"/>
              </a:rPr>
              <a:t>“青云软件社”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8276" y="98927"/>
            <a:ext cx="547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此时社团名称：软件素质拓展协会 </a:t>
            </a:r>
            <a:r>
              <a:rPr lang="en-US" altLang="zh-CN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-&gt; </a:t>
            </a:r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青云软件社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99795" y="504825"/>
            <a:ext cx="9612630" cy="1082675"/>
          </a:xfrm>
        </p:spPr>
        <p:txBody>
          <a:bodyPr>
            <a:normAutofit/>
          </a:bodyPr>
          <a:lstStyle/>
          <a:p>
            <a:r>
              <a:rPr lang="zh-CN" altLang="en-US" dirty="0"/>
              <a:t>抱团取暖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2022-</a:t>
            </a:r>
            <a:r>
              <a:rPr lang="zh-CN" altLang="en-US" dirty="0">
                <a:solidFill>
                  <a:srgbClr val="C00000"/>
                </a:solidFill>
              </a:rPr>
              <a:t>至今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1861185"/>
            <a:ext cx="9612630" cy="419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两社团开始逐步开展联合活动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MiSans Medium" charset="-122"/>
                <a:ea typeface="MiSans Medium" charset="-122"/>
                <a:cs typeface="MiSans Medium" charset="-122"/>
              </a:rPr>
              <a:t> </a:t>
            </a:r>
            <a:endParaRPr lang="zh-CN" altLang="en-US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合作举办第四届青云杯程序设计大赛，规模空前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合作进行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 2023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年百团纳新，效果显著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合作举办</a:t>
            </a: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 TechTalk </a:t>
            </a:r>
            <a:r>
              <a:rPr lang="zh-CN" altLang="en-US" sz="3200" dirty="0">
                <a:latin typeface="MiSans Medium" charset="-122"/>
                <a:ea typeface="MiSans Medium" charset="-122"/>
                <a:cs typeface="MiSans Medium" charset="-122"/>
              </a:rPr>
              <a:t>，共享编号宣传</a:t>
            </a:r>
            <a:endParaRPr lang="en-US" altLang="zh-CN" sz="3200" dirty="0">
              <a:latin typeface="MiSans Medium" charset="-122"/>
              <a:ea typeface="MiSans Medium" charset="-122"/>
              <a:cs typeface="MiSans Medium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MiSans Medium" charset="-122"/>
                <a:ea typeface="MiSans Medium" charset="-122"/>
                <a:cs typeface="MiSans Medium" charset="-122"/>
              </a:rPr>
              <a:t>……</a:t>
            </a:r>
            <a:endParaRPr lang="zh-CN" altLang="en-US" sz="32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99795" y="504825"/>
            <a:ext cx="9612630" cy="1082675"/>
          </a:xfrm>
        </p:spPr>
        <p:txBody>
          <a:bodyPr>
            <a:normAutofit/>
          </a:bodyPr>
          <a:lstStyle/>
          <a:p>
            <a:r>
              <a:rPr lang="zh-CN" altLang="en-US" dirty="0"/>
              <a:t>抱团取暖</a:t>
            </a:r>
            <a:r>
              <a:rPr altLang="zh-CN" dirty="0"/>
              <a:t> —— </a:t>
            </a:r>
            <a:r>
              <a:rPr lang="en-US" altLang="zh-CN" dirty="0">
                <a:solidFill>
                  <a:srgbClr val="C00000"/>
                </a:solidFill>
              </a:rPr>
              <a:t>2022-</a:t>
            </a:r>
            <a:r>
              <a:rPr lang="zh-CN" altLang="en-US" dirty="0">
                <a:solidFill>
                  <a:srgbClr val="C00000"/>
                </a:solidFill>
              </a:rPr>
              <a:t>至今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8136508" y="98927"/>
            <a:ext cx="338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solidFill>
                  <a:srgbClr val="002060"/>
                </a:solidFill>
                <a:latin typeface="MiSans Medium" charset="-122"/>
                <a:ea typeface="MiSans Medium" charset="-122"/>
                <a:cs typeface="MiSans Medium" charset="-122"/>
              </a:rPr>
              <a:t>此时社团名称：青云软件社</a:t>
            </a:r>
            <a:endParaRPr lang="zh-CN" altLang="en-US" dirty="0">
              <a:solidFill>
                <a:srgbClr val="002060"/>
              </a:solidFill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回头看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79924" y="88516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MiSans Medium" charset="-122"/>
                <a:ea typeface="MiSans Medium" charset="-122"/>
                <a:cs typeface="MiSans Medium" charset="-122"/>
              </a:rPr>
              <a:t>学术科技类社团乃至所有社团面临的困境（部分有解）</a:t>
            </a:r>
            <a:endParaRPr lang="zh-CN" altLang="en-US" sz="24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0000" y="1943472"/>
            <a:ext cx="5759822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不同于</a:t>
            </a:r>
            <a:r>
              <a:rPr lang="en-US" altLang="zh-CN" sz="2800" dirty="0">
                <a:latin typeface="MiSans Medium" charset="-122"/>
                <a:ea typeface="MiSans Medium" charset="-122"/>
                <a:cs typeface="MiSans Medium" charset="-122"/>
              </a:rPr>
              <a:t> CTRL </a:t>
            </a:r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社团，门槛高，纳新困难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0000" y="2633359"/>
            <a:ext cx="5759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活动覆盖不够、普及度不够。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0000" y="3323246"/>
            <a:ext cx="5759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没有金主，资金短缺。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8060" y="4013133"/>
            <a:ext cx="9108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TechTalk经常断更，间歇性面临人员短缺的问题，找不到合适的话题和人员来讲。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8060" y="5131297"/>
            <a:ext cx="5759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传承性问题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4" name="文本框 14"/>
          <p:cNvSpPr txBox="1"/>
          <p:nvPr/>
        </p:nvSpPr>
        <p:spPr>
          <a:xfrm>
            <a:off x="1511310" y="5831702"/>
            <a:ext cx="5759822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 dirty="0">
                <a:latin typeface="MiSans Medium" charset="-122"/>
                <a:ea typeface="MiSans Medium" charset="-122"/>
                <a:cs typeface="MiSans Medium" charset="-122"/>
              </a:rPr>
              <a:t>没有教室</a:t>
            </a:r>
            <a:endParaRPr lang="zh-CN" altLang="en-US" sz="2800" dirty="0">
              <a:latin typeface="MiSans Medium" charset="-122"/>
              <a:ea typeface="MiSans Medium" charset="-122"/>
              <a:cs typeface="MiSans Medium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LUG@JLU </a:t>
            </a:r>
            <a:r>
              <a:rPr lang="zh-CN" altLang="en-US"/>
              <a:t>的起源</a:t>
            </a:r>
            <a:r>
              <a:rPr altLang="zh-CN">
                <a:solidFill>
                  <a:srgbClr val="C00000"/>
                </a:solidFill>
              </a:rPr>
              <a:t>*</a:t>
            </a:r>
            <a:endParaRPr altLang="zh-CN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真正的创始人：软件</a:t>
            </a:r>
            <a:r>
              <a:rPr lang="en-US" altLang="zh-CN"/>
              <a:t> 18 </a:t>
            </a:r>
            <a:r>
              <a:rPr lang="zh-CN" altLang="en-US"/>
              <a:t>级</a:t>
            </a:r>
            <a:r>
              <a:rPr lang="en-US" altLang="zh-CN"/>
              <a:t>  </a:t>
            </a:r>
            <a:r>
              <a:rPr lang="zh-CN" altLang="en-US"/>
              <a:t>谷越</a:t>
            </a:r>
            <a:r>
              <a:rPr lang="en-US" altLang="zh-CN"/>
              <a:t>  KAAAsS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2020 </a:t>
            </a:r>
            <a:r>
              <a:rPr lang="zh-CN" altLang="en-US"/>
              <a:t>年</a:t>
            </a:r>
            <a:r>
              <a:rPr lang="en-US" altLang="zh-CN"/>
              <a:t> 6 </a:t>
            </a:r>
            <a:r>
              <a:rPr lang="zh-CN" altLang="en-US"/>
              <a:t>月</a:t>
            </a:r>
            <a:r>
              <a:rPr lang="en-US" altLang="zh-CN"/>
              <a:t> 23 </a:t>
            </a:r>
            <a:r>
              <a:rPr lang="zh-CN" altLang="en-US"/>
              <a:t>日，拉了个群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忘了是哪个同学给我拉进去的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-635" y="-1270"/>
            <a:ext cx="11520805" cy="72078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b="52257"/>
          <a:stretch>
            <a:fillRect/>
          </a:stretch>
        </p:blipFill>
        <p:spPr>
          <a:xfrm>
            <a:off x="1050290" y="2540"/>
            <a:ext cx="9352280" cy="444690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1"/>
          <a:srcRect t="80187"/>
          <a:stretch>
            <a:fillRect/>
          </a:stretch>
        </p:blipFill>
        <p:spPr>
          <a:xfrm>
            <a:off x="1051560" y="4531995"/>
            <a:ext cx="9349740" cy="184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84510"/>
          <a:stretch>
            <a:fillRect/>
          </a:stretch>
        </p:blipFill>
        <p:spPr>
          <a:xfrm>
            <a:off x="1061720" y="6448425"/>
            <a:ext cx="9339580" cy="768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吉林大学</a:t>
            </a:r>
            <a:r>
              <a:rPr lang="zh-CN" altLang="en-US" sz="1300"/>
              <a:t>大学生</a:t>
            </a:r>
            <a:r>
              <a:rPr altLang="zh-CN"/>
              <a:t> Linux </a:t>
            </a:r>
            <a:r>
              <a:rPr lang="zh-CN" altLang="en-US"/>
              <a:t>用户协会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800225"/>
            <a:ext cx="9344025" cy="4500245"/>
          </a:xfrm>
        </p:spPr>
        <p:txBody>
          <a:bodyPr/>
          <a:p>
            <a:r>
              <a:rPr lang="en-US" altLang="zh-CN">
                <a:solidFill>
                  <a:srgbClr val="C00000"/>
                </a:solidFill>
              </a:rPr>
              <a:t>2021 </a:t>
            </a:r>
            <a:r>
              <a:rPr lang="zh-CN" altLang="en-US">
                <a:solidFill>
                  <a:srgbClr val="C00000"/>
                </a:solidFill>
              </a:rPr>
              <a:t>年</a:t>
            </a:r>
            <a:r>
              <a:rPr lang="en-US" altLang="zh-CN"/>
              <a:t> 5 </a:t>
            </a:r>
            <a:r>
              <a:rPr lang="zh-CN" altLang="en-US"/>
              <a:t>月，开始着手准备正式注册</a:t>
            </a:r>
            <a:endParaRPr lang="zh-CN" altLang="en-US"/>
          </a:p>
          <a:p>
            <a:r>
              <a:rPr lang="zh-CN" altLang="en-US"/>
              <a:t>章程、发展规划、社团特色、指导教师、</a:t>
            </a:r>
            <a:r>
              <a:rPr lang="en-US" altLang="zh-CN"/>
              <a:t>20 </a:t>
            </a:r>
            <a:r>
              <a:rPr lang="zh-CN" altLang="en-US"/>
              <a:t>初始成员</a:t>
            </a:r>
            <a:endParaRPr lang="zh-CN" altLang="en-US"/>
          </a:p>
          <a:p>
            <a:r>
              <a:rPr lang="zh-CN" altLang="en-US"/>
              <a:t>经历繁杂的手续和等待，</a:t>
            </a:r>
            <a:r>
              <a:rPr lang="en-US" altLang="zh-CN">
                <a:solidFill>
                  <a:srgbClr val="C00000"/>
                </a:solidFill>
              </a:rPr>
              <a:t>12 </a:t>
            </a:r>
            <a:r>
              <a:rPr lang="zh-CN" altLang="en-US">
                <a:solidFill>
                  <a:srgbClr val="C00000"/>
                </a:solidFill>
              </a:rPr>
              <a:t>月初</a:t>
            </a:r>
            <a:r>
              <a:rPr lang="zh-CN" altLang="en-US"/>
              <a:t>获批</a:t>
            </a:r>
            <a:endParaRPr lang="zh-CN" altLang="en-US"/>
          </a:p>
          <a:p>
            <a:r>
              <a:rPr lang="zh-CN" altLang="en-US" i="1">
                <a:solidFill>
                  <a:schemeClr val="bg2">
                    <a:lumMod val="25000"/>
                  </a:schemeClr>
                </a:solidFill>
              </a:rPr>
              <a:t>协会是由 GNU/Linux 用户与爱好者自愿结成的，非营利的学术性学生社团，旨在联络沟通同道中人，推广 GNU/Linux 的使用，宣传自由软件的价值，培养开放社区氛围，与他人共同进步。</a:t>
            </a:r>
            <a:endParaRPr lang="zh-CN" altLang="en-US" i="1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从校医院到网络中心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800225"/>
            <a:ext cx="8082280" cy="4500245"/>
          </a:xfrm>
        </p:spPr>
        <p:txBody>
          <a:bodyPr/>
          <a:p>
            <a:r>
              <a:rPr lang="zh-CN" altLang="en-US"/>
              <a:t>时间来到寒假后的</a:t>
            </a:r>
            <a:r>
              <a:rPr lang="en-US" altLang="zh-CN"/>
              <a:t>  2022 </a:t>
            </a:r>
            <a:r>
              <a:rPr lang="zh-CN" altLang="en-US"/>
              <a:t>年</a:t>
            </a:r>
            <a:r>
              <a:rPr lang="en-US" altLang="zh-CN"/>
              <a:t> 3 </a:t>
            </a:r>
            <a:r>
              <a:rPr lang="zh-CN" altLang="en-US"/>
              <a:t>月</a:t>
            </a:r>
            <a:endParaRPr lang="zh-CN" altLang="en-US"/>
          </a:p>
          <a:p>
            <a:r>
              <a:rPr lang="en-US" altLang="zh-CN"/>
              <a:t>4 </a:t>
            </a:r>
            <a:r>
              <a:rPr lang="zh-CN" altLang="en-US"/>
              <a:t>日，向网络中心报告一起严重信息泄露</a:t>
            </a:r>
            <a:endParaRPr lang="zh-CN" altLang="en-US"/>
          </a:p>
          <a:p>
            <a:r>
              <a:rPr lang="zh-CN" altLang="en-US"/>
              <a:t>偶然结识老一辈镜像维护者</a:t>
            </a:r>
            <a:r>
              <a:rPr lang="en-US" altLang="zh-CN"/>
              <a:t>——</a:t>
            </a:r>
            <a:r>
              <a:rPr lang="zh-CN" altLang="en-US"/>
              <a:t>李振建老师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13 日，</a:t>
            </a:r>
            <a:r>
              <a:rPr lang="zh-CN" altLang="en-US" i="1" u="sng">
                <a:solidFill>
                  <a:schemeClr val="bg2">
                    <a:lumMod val="50000"/>
                  </a:schemeClr>
                </a:solidFill>
              </a:rPr>
              <a:t>校园进入全域静态管理时代</a:t>
            </a:r>
            <a:endParaRPr lang="zh-CN" altLang="en-US" i="1" u="sng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/>
              <a:t>26 日，Debian 11</a:t>
            </a:r>
            <a:r>
              <a:rPr lang="en-US" altLang="zh-CN"/>
              <a:t> </a:t>
            </a:r>
            <a:r>
              <a:rPr lang="zh-CN" altLang="en-US"/>
              <a:t>物理机，启动！</a:t>
            </a:r>
            <a:endParaRPr lang="zh-CN" altLang="en-US"/>
          </a:p>
          <a:p>
            <a:r>
              <a:rPr lang="zh-CN" altLang="en-US"/>
              <a:t>28 日，发布了需求调研问卷</a:t>
            </a:r>
            <a:endParaRPr lang="zh-CN" altLang="en-US"/>
          </a:p>
          <a:p>
            <a:pPr marL="71755" indent="0">
              <a:buNone/>
            </a:pPr>
            <a:endParaRPr lang="zh-CN" altLang="en-US"/>
          </a:p>
          <a:p>
            <a:endParaRPr lang="zh-CN" altLang="en-US"/>
          </a:p>
        </p:txBody>
      </p:sp>
      <p:sp>
        <p:nvSpPr>
          <p:cNvPr id="7" name="Rectangles 6"/>
          <p:cNvSpPr/>
          <p:nvPr/>
        </p:nvSpPr>
        <p:spPr>
          <a:xfrm>
            <a:off x="720090" y="1871345"/>
            <a:ext cx="645795" cy="508000"/>
          </a:xfrm>
          <a:prstGeom prst="rect">
            <a:avLst/>
          </a:prstGeom>
          <a:solidFill>
            <a:srgbClr val="FE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吉林大学开源镜像站的新生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800225"/>
            <a:ext cx="8082280" cy="4500245"/>
          </a:xfrm>
        </p:spPr>
        <p:txBody>
          <a:bodyPr/>
          <a:p>
            <a:pPr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/>
              <a:t>使用</a:t>
            </a:r>
            <a:r>
              <a:rPr lang="en-US" altLang="zh-CN"/>
              <a:t> ZFS </a:t>
            </a:r>
            <a:r>
              <a:rPr lang="zh-CN" altLang="en-US"/>
              <a:t>在新硬盘上建立了存储阵列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/>
              <a:t>使用</a:t>
            </a:r>
            <a:r>
              <a:rPr lang="en-US" altLang="zh-CN"/>
              <a:t> Python </a:t>
            </a:r>
            <a:r>
              <a:rPr lang="zh-CN" altLang="en-US"/>
              <a:t>重新设计了</a:t>
            </a:r>
            <a:r>
              <a:rPr lang="zh-CN" altLang="en-US" strike="sngStrike">
                <a:solidFill>
                  <a:schemeClr val="bg2">
                    <a:lumMod val="50000"/>
                  </a:schemeClr>
                </a:solidFill>
                <a:uFillTx/>
              </a:rPr>
              <a:t>灵车</a:t>
            </a:r>
            <a:r>
              <a:rPr lang="zh-CN" altLang="en-US"/>
              <a:t>同步工具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/>
              <a:t>使用史前</a:t>
            </a:r>
            <a:r>
              <a:rPr lang="en-US" altLang="zh-CN"/>
              <a:t>+</a:t>
            </a:r>
            <a:r>
              <a:rPr lang="zh-CN" altLang="en-US"/>
              <a:t>现代混合技术栈设计了前端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</a:pP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2023 年 1 月切换上线</a:t>
            </a:r>
            <a:r>
              <a:rPr lang="zh-CN"/>
              <a:t>，</a:t>
            </a:r>
            <a:r>
              <a:rPr lang="zh-CN" altLang="en-US">
                <a:sym typeface="+mn-ea"/>
              </a:rPr>
              <a:t>4 月开放公开访问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</a:pP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提供校内外双栈服务，列入数个项目官方源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</a:pPr>
            <a:r>
              <a:rPr lang="en-US" altLang="zh-CN">
                <a:solidFill>
                  <a:schemeClr val="bg2">
                    <a:lumMod val="50000"/>
                  </a:schemeClr>
                </a:solidFill>
                <a:uFillTx/>
                <a:sym typeface="+mn-ea"/>
              </a:rPr>
              <a:t> </a:t>
            </a:r>
            <a:r>
              <a:rPr lang="zh-CN" altLang="en-US" strike="sngStrike">
                <a:solidFill>
                  <a:schemeClr val="bg2">
                    <a:lumMod val="50000"/>
                  </a:schemeClr>
                </a:solidFill>
                <a:uFillTx/>
                <a:sym typeface="+mn-ea"/>
              </a:rPr>
              <a:t>终于不用全都从 TUNA</a:t>
            </a:r>
            <a:r>
              <a:rPr lang="en-US" altLang="zh-CN" strike="sngStrike">
                <a:solidFill>
                  <a:schemeClr val="bg2">
                    <a:lumMod val="50000"/>
                  </a:schemeClr>
                </a:solidFill>
                <a:uFillTx/>
                <a:sym typeface="+mn-ea"/>
              </a:rPr>
              <a:t>aaS</a:t>
            </a:r>
            <a:r>
              <a:rPr lang="zh-CN" altLang="en-US" strike="sngStrike">
                <a:solidFill>
                  <a:schemeClr val="bg2">
                    <a:lumMod val="50000"/>
                  </a:schemeClr>
                </a:solidFill>
                <a:uFillTx/>
                <a:sym typeface="+mn-ea"/>
              </a:rPr>
              <a:t> 拖了</a:t>
            </a:r>
            <a:endParaRPr lang="zh-CN" altLang="en-US" strike="sngStrike">
              <a:solidFill>
                <a:schemeClr val="bg2">
                  <a:lumMod val="50000"/>
                </a:schemeClr>
              </a:solidFill>
              <a:uFillTx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-635" y="-1270"/>
            <a:ext cx="11520805" cy="72078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"/>
            <a:ext cx="11510010" cy="71139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800000">
            <a:off x="7931785" y="2333625"/>
            <a:ext cx="2790825" cy="1368425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5400" b="1">
                <a:solidFill>
                  <a:srgbClr val="C00000"/>
                </a:solidFill>
                <a:latin typeface="MiSans" charset="-122"/>
                <a:ea typeface="MiSans" charset="-122"/>
              </a:rPr>
              <a:t>已拔线</a:t>
            </a:r>
            <a:endParaRPr lang="zh-CN" altLang="en-US" sz="5400" b="1">
              <a:solidFill>
                <a:srgbClr val="C00000"/>
              </a:solidFill>
              <a:latin typeface="MiSans" charset="-122"/>
              <a:ea typeface="MiSans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-635" y="-1270"/>
            <a:ext cx="11520805" cy="72078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0"/>
            <a:ext cx="8414385" cy="7231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0</TotalTime>
  <Words>2061</Words>
  <Application>WPS Presentation</Application>
  <PresentationFormat>自定义</PresentationFormat>
  <Paragraphs>203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MiSans</vt:lpstr>
      <vt:lpstr>MiSans Demibold</vt:lpstr>
      <vt:lpstr>MiSans Medium</vt:lpstr>
      <vt:lpstr>MiSans Normal</vt:lpstr>
      <vt:lpstr>Open Sans</vt:lpstr>
      <vt:lpstr>Microsoft YaHei</vt:lpstr>
      <vt:lpstr>黑体</vt:lpstr>
      <vt:lpstr>Arial Unicode MS</vt:lpstr>
      <vt:lpstr>等线</vt:lpstr>
      <vt:lpstr>Noto Sans CJK SC</vt:lpstr>
      <vt:lpstr>Office 主题​​</vt:lpstr>
      <vt:lpstr>LUG@JLU、镜像站和技术社群</vt:lpstr>
      <vt:lpstr>Ciel (disambiguation)</vt:lpstr>
      <vt:lpstr>PowerPoint 演示文稿</vt:lpstr>
      <vt:lpstr>PowerPoint 演示文稿</vt:lpstr>
      <vt:lpstr>LUG@JLU 的起源*</vt:lpstr>
      <vt:lpstr>从校医院到网络中心</vt:lpstr>
      <vt:lpstr>从校医院到网络中心</vt:lpstr>
      <vt:lpstr>PowerPoint 演示文稿</vt:lpstr>
      <vt:lpstr>PowerPoint 演示文稿</vt:lpstr>
      <vt:lpstr>LUG@JLU 的起源*</vt:lpstr>
      <vt:lpstr>PowerPoint 演示文稿</vt:lpstr>
      <vt:lpstr>ChiChi</vt:lpstr>
      <vt:lpstr>发展历程与抱团取暖</vt:lpstr>
      <vt:lpstr>青云软件社 简介</vt:lpstr>
      <vt:lpstr>青云编年史——“祖上阔过” 2012-2018</vt:lpstr>
      <vt:lpstr>青云编年史——自立 2018</vt:lpstr>
      <vt:lpstr>青云编年史——消失的学期 2020</vt:lpstr>
      <vt:lpstr>青云编年史——重新创业 2021-2022</vt:lpstr>
      <vt:lpstr>PowerPoint 演示文稿</vt:lpstr>
      <vt:lpstr>青云编年史——消失的学期II 2022</vt:lpstr>
      <vt:lpstr>青云编年史——抱团取暖 2022-</vt:lpstr>
      <vt:lpstr>抱团取暖——2022-至今</vt:lpstr>
      <vt:lpstr>抱团取暖——2022-至今</vt:lpstr>
      <vt:lpstr>回头看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ciel</cp:lastModifiedBy>
  <cp:revision>49</cp:revision>
  <dcterms:created xsi:type="dcterms:W3CDTF">2024-07-12T18:20:32Z</dcterms:created>
  <dcterms:modified xsi:type="dcterms:W3CDTF">2024-07-12T18:20:32Z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1033-11.1.0.11719</vt:lpwstr>
  </property>
</Properties>
</file>